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4"/>
  </p:notesMasterIdLst>
  <p:sldIdLst>
    <p:sldId id="256" r:id="rId2"/>
    <p:sldId id="257" r:id="rId3"/>
    <p:sldId id="347" r:id="rId4"/>
    <p:sldId id="450" r:id="rId5"/>
    <p:sldId id="348" r:id="rId6"/>
    <p:sldId id="414" r:id="rId7"/>
    <p:sldId id="349" r:id="rId8"/>
    <p:sldId id="431" r:id="rId9"/>
    <p:sldId id="430" r:id="rId10"/>
    <p:sldId id="258" r:id="rId11"/>
    <p:sldId id="259" r:id="rId12"/>
    <p:sldId id="351" r:id="rId13"/>
    <p:sldId id="353" r:id="rId14"/>
    <p:sldId id="354" r:id="rId15"/>
    <p:sldId id="355" r:id="rId16"/>
    <p:sldId id="356" r:id="rId17"/>
    <p:sldId id="357" r:id="rId18"/>
    <p:sldId id="358" r:id="rId19"/>
    <p:sldId id="385" r:id="rId20"/>
    <p:sldId id="384" r:id="rId21"/>
    <p:sldId id="263" r:id="rId22"/>
    <p:sldId id="264" r:id="rId23"/>
    <p:sldId id="359" r:id="rId24"/>
    <p:sldId id="360" r:id="rId25"/>
    <p:sldId id="407" r:id="rId26"/>
    <p:sldId id="409" r:id="rId27"/>
    <p:sldId id="411" r:id="rId28"/>
    <p:sldId id="310" r:id="rId29"/>
    <p:sldId id="266" r:id="rId30"/>
    <p:sldId id="361" r:id="rId31"/>
    <p:sldId id="362" r:id="rId32"/>
    <p:sldId id="270" r:id="rId33"/>
    <p:sldId id="369" r:id="rId34"/>
    <p:sldId id="368" r:id="rId35"/>
    <p:sldId id="363" r:id="rId36"/>
    <p:sldId id="366" r:id="rId37"/>
    <p:sldId id="367" r:id="rId38"/>
    <p:sldId id="387" r:id="rId39"/>
    <p:sldId id="388" r:id="rId40"/>
    <p:sldId id="390" r:id="rId41"/>
    <p:sldId id="432" r:id="rId42"/>
    <p:sldId id="278" r:id="rId43"/>
    <p:sldId id="371" r:id="rId44"/>
    <p:sldId id="372" r:id="rId45"/>
    <p:sldId id="281" r:id="rId46"/>
    <p:sldId id="282" r:id="rId47"/>
    <p:sldId id="377" r:id="rId48"/>
    <p:sldId id="378" r:id="rId49"/>
    <p:sldId id="381" r:id="rId50"/>
    <p:sldId id="380" r:id="rId51"/>
    <p:sldId id="415" r:id="rId52"/>
    <p:sldId id="283" r:id="rId53"/>
    <p:sldId id="374" r:id="rId54"/>
    <p:sldId id="375" r:id="rId55"/>
    <p:sldId id="284" r:id="rId56"/>
    <p:sldId id="285" r:id="rId57"/>
    <p:sldId id="286" r:id="rId58"/>
    <p:sldId id="382" r:id="rId59"/>
    <p:sldId id="433" r:id="rId60"/>
    <p:sldId id="438" r:id="rId61"/>
    <p:sldId id="289" r:id="rId62"/>
    <p:sldId id="435" r:id="rId63"/>
    <p:sldId id="436" r:id="rId64"/>
    <p:sldId id="439" r:id="rId65"/>
    <p:sldId id="290" r:id="rId66"/>
    <p:sldId id="392" r:id="rId67"/>
    <p:sldId id="393" r:id="rId68"/>
    <p:sldId id="292" r:id="rId69"/>
    <p:sldId id="394" r:id="rId70"/>
    <p:sldId id="395" r:id="rId71"/>
    <p:sldId id="397" r:id="rId72"/>
    <p:sldId id="398" r:id="rId73"/>
    <p:sldId id="399" r:id="rId74"/>
    <p:sldId id="402" r:id="rId75"/>
    <p:sldId id="400" r:id="rId76"/>
    <p:sldId id="401" r:id="rId77"/>
    <p:sldId id="403" r:id="rId78"/>
    <p:sldId id="404" r:id="rId79"/>
    <p:sldId id="405" r:id="rId80"/>
    <p:sldId id="406" r:id="rId81"/>
    <p:sldId id="301" r:id="rId82"/>
    <p:sldId id="408" r:id="rId83"/>
    <p:sldId id="303" r:id="rId84"/>
    <p:sldId id="304" r:id="rId85"/>
    <p:sldId id="413" r:id="rId86"/>
    <p:sldId id="441" r:id="rId87"/>
    <p:sldId id="440" r:id="rId88"/>
    <p:sldId id="467" r:id="rId89"/>
    <p:sldId id="466" r:id="rId90"/>
    <p:sldId id="468" r:id="rId91"/>
    <p:sldId id="473" r:id="rId92"/>
    <p:sldId id="474" r:id="rId93"/>
    <p:sldId id="475" r:id="rId94"/>
    <p:sldId id="476" r:id="rId95"/>
    <p:sldId id="477" r:id="rId96"/>
    <p:sldId id="479" r:id="rId97"/>
    <p:sldId id="480" r:id="rId98"/>
    <p:sldId id="483" r:id="rId99"/>
    <p:sldId id="484" r:id="rId100"/>
    <p:sldId id="481" r:id="rId101"/>
    <p:sldId id="482" r:id="rId102"/>
    <p:sldId id="478" r:id="rId103"/>
    <p:sldId id="442" r:id="rId104"/>
    <p:sldId id="443" r:id="rId105"/>
    <p:sldId id="458" r:id="rId106"/>
    <p:sldId id="460" r:id="rId107"/>
    <p:sldId id="461" r:id="rId108"/>
    <p:sldId id="447" r:id="rId109"/>
    <p:sldId id="462" r:id="rId110"/>
    <p:sldId id="463" r:id="rId111"/>
    <p:sldId id="464" r:id="rId112"/>
    <p:sldId id="465" r:id="rId113"/>
    <p:sldId id="449" r:id="rId114"/>
    <p:sldId id="487" r:id="rId115"/>
    <p:sldId id="486" r:id="rId116"/>
    <p:sldId id="488" r:id="rId117"/>
    <p:sldId id="489" r:id="rId118"/>
    <p:sldId id="490" r:id="rId119"/>
    <p:sldId id="491" r:id="rId120"/>
    <p:sldId id="492" r:id="rId121"/>
    <p:sldId id="496" r:id="rId122"/>
    <p:sldId id="494" r:id="rId123"/>
    <p:sldId id="493" r:id="rId124"/>
    <p:sldId id="495" r:id="rId125"/>
    <p:sldId id="497" r:id="rId126"/>
    <p:sldId id="498" r:id="rId127"/>
    <p:sldId id="499" r:id="rId128"/>
    <p:sldId id="500" r:id="rId129"/>
    <p:sldId id="501" r:id="rId130"/>
    <p:sldId id="502" r:id="rId131"/>
    <p:sldId id="503" r:id="rId132"/>
    <p:sldId id="311" r:id="rId1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5"/>
      <p:bold r:id="rId136"/>
      <p:italic r:id="rId137"/>
      <p:boldItalic r:id="rId138"/>
    </p:embeddedFont>
    <p:embeddedFont>
      <p:font typeface="Comfortaa" panose="020B0604020202020204" charset="0"/>
      <p:regular r:id="rId139"/>
      <p:bold r:id="rId140"/>
    </p:embeddedFont>
    <p:embeddedFont>
      <p:font typeface="Eras Bold ITC" panose="020B0907030504020204" pitchFamily="34" charset="0"/>
      <p:regular r:id="rId141"/>
    </p:embeddedFont>
    <p:embeddedFont>
      <p:font typeface="Franklin Gothic" panose="020B0604020202020204" charset="0"/>
      <p:bold r:id="rId142"/>
    </p:embeddedFont>
    <p:embeddedFont>
      <p:font typeface="Hobo Std" panose="020B0803040709020204" pitchFamily="34" charset="0"/>
      <p:regular r:id="rId143"/>
    </p:embeddedFont>
    <p:embeddedFont>
      <p:font typeface="Libre Franklin" pitchFamily="2" charset="0"/>
      <p:regular r:id="rId144"/>
      <p:bold r:id="rId145"/>
      <p:italic r:id="rId146"/>
      <p:boldItalic r:id="rId1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8" roundtripDataSignature="AMtx7mg2RmodR/RpWf7qRI7vRMFMtgL3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4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font" Target="fonts/font5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6.fntdata"/><Relationship Id="rId14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1.fntdata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7.fntdata"/><Relationship Id="rId14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9.fntdata"/><Relationship Id="rId148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0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e04086e2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e04086e2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8951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07325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3402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73137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32316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64888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9608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08759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47840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8904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466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e04086e2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e04086e2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96657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59019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69276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de04086e2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de04086e2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e04086e2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e04086e2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01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de04086e2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de04086e2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979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" name="Google Shape;14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04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3379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cd6a68b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1dcd6a68b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896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216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5574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971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2092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8946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7772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2706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8601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d862bc2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dd862bc2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897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8963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0913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dd862bc2b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dd862bc2b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733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02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86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9026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830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dd862bc2b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dd862bc2b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3545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98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" name="Google Shape;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d862bc2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d862bc2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d862bc2b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dd862bc2b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dd862bc2b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dd862bc2b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d862bc2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d862bc2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7818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d862bc2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d862bc2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065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d862bc2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d862bc2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0372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dd862bc2b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dd862bc2b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d862bc2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d862bc2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5027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d862bc2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d862bc2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6143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dd862bc2b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dd862bc2b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41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4454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6224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dc48f22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ddc48f22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9150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833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2747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6299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8091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170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9" name="Google Shape;12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2726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dc48f22e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ddc48f22e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dd862bc2b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dd862bc2b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3242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ddc48f22e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ddc48f22e2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6648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dc48f22e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ddc48f22e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6471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2940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0049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7619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5573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83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3566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095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90026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4011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1920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54692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501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72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17696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632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247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729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6764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19038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7417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833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08642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2888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25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5" name="Google Shape;13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552164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9537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6597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2513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3380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1148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dd862bc2b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dd862bc2b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5643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ddc48f22e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ddc48f22e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7697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334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64192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dc48f22e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ddc48f22e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62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 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7"/>
          <p:cNvSpPr>
            <a:spLocks noGrp="1"/>
          </p:cNvSpPr>
          <p:nvPr>
            <p:ph type="pic" idx="2"/>
          </p:nvPr>
        </p:nvSpPr>
        <p:spPr>
          <a:xfrm>
            <a:off x="1181099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57"/>
          <p:cNvSpPr txBox="1">
            <a:spLocks noGrp="1"/>
          </p:cNvSpPr>
          <p:nvPr>
            <p:ph type="body" idx="1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57"/>
          <p:cNvSpPr txBox="1">
            <a:spLocks noGrp="1"/>
          </p:cNvSpPr>
          <p:nvPr>
            <p:ph type="body" idx="3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7"/>
          <p:cNvSpPr txBox="1">
            <a:spLocks noGrp="1"/>
          </p:cNvSpPr>
          <p:nvPr>
            <p:ph type="body" idx="4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7"/>
          <p:cNvSpPr>
            <a:spLocks noGrp="1"/>
          </p:cNvSpPr>
          <p:nvPr>
            <p:ph type="pic" idx="5"/>
          </p:nvPr>
        </p:nvSpPr>
        <p:spPr>
          <a:xfrm>
            <a:off x="3578610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  <p:sp>
        <p:nvSpPr>
          <p:cNvPr id="57" name="Google Shape;57;p57"/>
          <p:cNvSpPr>
            <a:spLocks noGrp="1"/>
          </p:cNvSpPr>
          <p:nvPr>
            <p:ph type="pic" idx="6"/>
          </p:nvPr>
        </p:nvSpPr>
        <p:spPr>
          <a:xfrm>
            <a:off x="5898857" y="454818"/>
            <a:ext cx="1747296" cy="1736727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 6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8"/>
          <p:cNvSpPr>
            <a:spLocks noGrp="1"/>
          </p:cNvSpPr>
          <p:nvPr>
            <p:ph type="pic" idx="2"/>
          </p:nvPr>
        </p:nvSpPr>
        <p:spPr>
          <a:xfrm>
            <a:off x="1053537" y="398874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58"/>
          <p:cNvSpPr>
            <a:spLocks noGrp="1"/>
          </p:cNvSpPr>
          <p:nvPr>
            <p:ph type="pic" idx="3"/>
          </p:nvPr>
        </p:nvSpPr>
        <p:spPr>
          <a:xfrm>
            <a:off x="5098768" y="398873"/>
            <a:ext cx="3275154" cy="3255343"/>
          </a:xfrm>
          <a:prstGeom prst="ellipse">
            <a:avLst/>
          </a:prstGeom>
          <a:noFill/>
          <a:ln>
            <a:noFill/>
          </a:ln>
        </p:spPr>
      </p:sp>
      <p:sp>
        <p:nvSpPr>
          <p:cNvPr id="62" name="Google Shape;62;p58"/>
          <p:cNvSpPr txBox="1">
            <a:spLocks noGrp="1"/>
          </p:cNvSpPr>
          <p:nvPr>
            <p:ph type="body" idx="1"/>
          </p:nvPr>
        </p:nvSpPr>
        <p:spPr>
          <a:xfrm>
            <a:off x="105410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8"/>
          <p:cNvSpPr txBox="1">
            <a:spLocks noGrp="1"/>
          </p:cNvSpPr>
          <p:nvPr>
            <p:ph type="body" idx="4"/>
          </p:nvPr>
        </p:nvSpPr>
        <p:spPr>
          <a:xfrm>
            <a:off x="5175250" y="3773488"/>
            <a:ext cx="3413125" cy="54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 7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59"/>
          <p:cNvSpPr>
            <a:spLocks noGrp="1"/>
          </p:cNvSpPr>
          <p:nvPr>
            <p:ph type="pic" idx="2"/>
          </p:nvPr>
        </p:nvSpPr>
        <p:spPr>
          <a:xfrm>
            <a:off x="4572000" y="468704"/>
            <a:ext cx="4377129" cy="1582759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59"/>
          <p:cNvSpPr txBox="1">
            <a:spLocks noGrp="1"/>
          </p:cNvSpPr>
          <p:nvPr>
            <p:ph type="body" idx="1"/>
          </p:nvPr>
        </p:nvSpPr>
        <p:spPr>
          <a:xfrm>
            <a:off x="417328" y="468704"/>
            <a:ext cx="3629538" cy="331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59"/>
          <p:cNvSpPr>
            <a:spLocks noGrp="1"/>
          </p:cNvSpPr>
          <p:nvPr>
            <p:ph type="pic" idx="3"/>
          </p:nvPr>
        </p:nvSpPr>
        <p:spPr>
          <a:xfrm>
            <a:off x="4572000" y="2520167"/>
            <a:ext cx="4377129" cy="15827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 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60"/>
          <p:cNvSpPr txBox="1">
            <a:spLocks noGrp="1"/>
          </p:cNvSpPr>
          <p:nvPr>
            <p:ph type="body" idx="1"/>
          </p:nvPr>
        </p:nvSpPr>
        <p:spPr>
          <a:xfrm>
            <a:off x="322564" y="236547"/>
            <a:ext cx="3920360" cy="180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60"/>
          <p:cNvSpPr txBox="1">
            <a:spLocks noGrp="1"/>
          </p:cNvSpPr>
          <p:nvPr>
            <p:ph type="body" idx="2"/>
          </p:nvPr>
        </p:nvSpPr>
        <p:spPr>
          <a:xfrm>
            <a:off x="4745010" y="2426056"/>
            <a:ext cx="3801903" cy="180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60"/>
          <p:cNvSpPr>
            <a:spLocks noGrp="1"/>
          </p:cNvSpPr>
          <p:nvPr>
            <p:ph type="pic" idx="3"/>
          </p:nvPr>
        </p:nvSpPr>
        <p:spPr>
          <a:xfrm>
            <a:off x="4685014" y="236548"/>
            <a:ext cx="3861897" cy="1806895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60"/>
          <p:cNvSpPr>
            <a:spLocks noGrp="1"/>
          </p:cNvSpPr>
          <p:nvPr>
            <p:ph type="pic" idx="4"/>
          </p:nvPr>
        </p:nvSpPr>
        <p:spPr>
          <a:xfrm>
            <a:off x="322564" y="2426056"/>
            <a:ext cx="3920360" cy="180689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 9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1"/>
          <p:cNvSpPr txBox="1">
            <a:spLocks noGrp="1"/>
          </p:cNvSpPr>
          <p:nvPr>
            <p:ph type="body" idx="1"/>
          </p:nvPr>
        </p:nvSpPr>
        <p:spPr>
          <a:xfrm>
            <a:off x="300560" y="3112988"/>
            <a:ext cx="5394185" cy="1146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61"/>
          <p:cNvSpPr>
            <a:spLocks noGrp="1"/>
          </p:cNvSpPr>
          <p:nvPr>
            <p:ph type="pic" idx="2"/>
          </p:nvPr>
        </p:nvSpPr>
        <p:spPr>
          <a:xfrm>
            <a:off x="300038" y="485775"/>
            <a:ext cx="5394325" cy="236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1122362" y="960096"/>
            <a:ext cx="7176686" cy="276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2F2F2"/>
              </a:buClr>
              <a:buSzPts val="2100"/>
              <a:buFont typeface="Noto Sans Symbols"/>
              <a:buChar char="▪"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Noto Sans Symbols"/>
              <a:buChar char="▪"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4DC4-177F-4340-AE48-51D0887CE242}" type="datetime1">
              <a:rPr lang="pt-BR" smtClean="0"/>
              <a:pPr/>
              <a:t>12/04/2025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23231-E0A1-487D-816F-DB8CD48BE8A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526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9"/>
          <p:cNvSpPr>
            <a:spLocks noGrp="1"/>
          </p:cNvSpPr>
          <p:nvPr>
            <p:ph type="pic" idx="2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49"/>
          <p:cNvSpPr>
            <a:spLocks noGrp="1"/>
          </p:cNvSpPr>
          <p:nvPr>
            <p:ph type="pic" idx="3"/>
          </p:nvPr>
        </p:nvSpPr>
        <p:spPr>
          <a:xfrm>
            <a:off x="4516062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0"/>
          <p:cNvPicPr preferRelativeResize="0"/>
          <p:nvPr/>
        </p:nvPicPr>
        <p:blipFill rotWithShape="1">
          <a:blip r:embed="rId3">
            <a:alphaModFix/>
          </a:blip>
          <a:srcRect l="14255" t="19174" r="13898" b="33333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0" name="Google Shape;20;p50"/>
          <p:cNvSpPr txBox="1">
            <a:spLocks noGrp="1"/>
          </p:cNvSpPr>
          <p:nvPr>
            <p:ph type="body" idx="1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400" b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0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5000" b="1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 2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1"/>
          <p:cNvSpPr txBox="1">
            <a:spLocks noGrp="1"/>
          </p:cNvSpPr>
          <p:nvPr>
            <p:ph type="body" idx="1"/>
          </p:nvPr>
        </p:nvSpPr>
        <p:spPr>
          <a:xfrm>
            <a:off x="508904" y="1098993"/>
            <a:ext cx="5394185" cy="276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1_Duas Partes de Conteúdo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2"/>
          <p:cNvPicPr preferRelativeResize="0"/>
          <p:nvPr/>
        </p:nvPicPr>
        <p:blipFill rotWithShape="1">
          <a:blip r:embed="rId3">
            <a:alphaModFix/>
          </a:blip>
          <a:srcRect l="14255" t="19174" r="13898" b="33333"/>
          <a:stretch/>
        </p:blipFill>
        <p:spPr>
          <a:xfrm>
            <a:off x="-109591" y="-385227"/>
            <a:ext cx="2790826" cy="25708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8" name="Google Shape;28;p52"/>
          <p:cNvSpPr txBox="1">
            <a:spLocks noGrp="1"/>
          </p:cNvSpPr>
          <p:nvPr>
            <p:ph type="body" idx="1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None/>
              <a:defRPr sz="1400" b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2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50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3"/>
          <p:cNvSpPr txBox="1">
            <a:spLocks noGrp="1"/>
          </p:cNvSpPr>
          <p:nvPr>
            <p:ph type="body" idx="1"/>
          </p:nvPr>
        </p:nvSpPr>
        <p:spPr>
          <a:xfrm>
            <a:off x="1122362" y="960096"/>
            <a:ext cx="6853237" cy="276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0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 3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4"/>
          <p:cNvSpPr txBox="1">
            <a:spLocks noGrp="1"/>
          </p:cNvSpPr>
          <p:nvPr>
            <p:ph type="body" idx="1"/>
          </p:nvPr>
        </p:nvSpPr>
        <p:spPr>
          <a:xfrm>
            <a:off x="798271" y="832774"/>
            <a:ext cx="7709121" cy="319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  <a:defRPr sz="3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  <a:defRPr sz="28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1_Em Branco 3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5"/>
          <p:cNvSpPr>
            <a:spLocks noGrp="1"/>
          </p:cNvSpPr>
          <p:nvPr>
            <p:ph type="pic" idx="2"/>
          </p:nvPr>
        </p:nvSpPr>
        <p:spPr>
          <a:xfrm>
            <a:off x="855600" y="829967"/>
            <a:ext cx="2804862" cy="26863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55"/>
          <p:cNvSpPr txBox="1">
            <a:spLocks noGrp="1"/>
          </p:cNvSpPr>
          <p:nvPr>
            <p:ph type="body" idx="1"/>
          </p:nvPr>
        </p:nvSpPr>
        <p:spPr>
          <a:xfrm>
            <a:off x="4005323" y="829967"/>
            <a:ext cx="4283077" cy="26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1_Cabeçalho da Seção 4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847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6"/>
          <p:cNvSpPr>
            <a:spLocks noGrp="1"/>
          </p:cNvSpPr>
          <p:nvPr>
            <p:ph type="pic" idx="2"/>
          </p:nvPr>
        </p:nvSpPr>
        <p:spPr>
          <a:xfrm>
            <a:off x="1181099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6"/>
          <p:cNvSpPr>
            <a:spLocks noGrp="1"/>
          </p:cNvSpPr>
          <p:nvPr>
            <p:ph type="pic" idx="3"/>
          </p:nvPr>
        </p:nvSpPr>
        <p:spPr>
          <a:xfrm>
            <a:off x="3501346" y="454819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56"/>
          <p:cNvSpPr>
            <a:spLocks noGrp="1"/>
          </p:cNvSpPr>
          <p:nvPr>
            <p:ph type="pic" idx="4"/>
          </p:nvPr>
        </p:nvSpPr>
        <p:spPr>
          <a:xfrm>
            <a:off x="5821593" y="454818"/>
            <a:ext cx="1901825" cy="1736725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56"/>
          <p:cNvSpPr txBox="1">
            <a:spLocks noGrp="1"/>
          </p:cNvSpPr>
          <p:nvPr>
            <p:ph type="body" idx="1"/>
          </p:nvPr>
        </p:nvSpPr>
        <p:spPr>
          <a:xfrm>
            <a:off x="1181100" y="2352675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6"/>
          <p:cNvSpPr txBox="1">
            <a:spLocks noGrp="1"/>
          </p:cNvSpPr>
          <p:nvPr>
            <p:ph type="body" idx="5"/>
          </p:nvPr>
        </p:nvSpPr>
        <p:spPr>
          <a:xfrm>
            <a:off x="3501346" y="2361130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6"/>
          <p:cNvSpPr txBox="1">
            <a:spLocks noGrp="1"/>
          </p:cNvSpPr>
          <p:nvPr>
            <p:ph type="body" idx="6"/>
          </p:nvPr>
        </p:nvSpPr>
        <p:spPr>
          <a:xfrm>
            <a:off x="5821593" y="2417531"/>
            <a:ext cx="1901825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8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9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7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4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2.png"/><Relationship Id="rId5" Type="http://schemas.openxmlformats.org/officeDocument/2006/relationships/image" Target="../media/image87.png"/><Relationship Id="rId4" Type="http://schemas.openxmlformats.org/officeDocument/2006/relationships/image" Target="../media/image9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png"/><Relationship Id="rId5" Type="http://schemas.openxmlformats.org/officeDocument/2006/relationships/image" Target="../media/image77.wmf"/><Relationship Id="rId4" Type="http://schemas.openxmlformats.org/officeDocument/2006/relationships/oleObject" Target="../embeddings/oleObject35.bin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5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75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75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.png"/><Relationship Id="rId4" Type="http://schemas.openxmlformats.org/officeDocument/2006/relationships/image" Target="../media/image11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.png"/><Relationship Id="rId4" Type="http://schemas.openxmlformats.org/officeDocument/2006/relationships/image" Target="../media/image11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.png"/><Relationship Id="rId4" Type="http://schemas.openxmlformats.org/officeDocument/2006/relationships/image" Target="../media/image1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.png"/><Relationship Id="rId4" Type="http://schemas.openxmlformats.org/officeDocument/2006/relationships/image" Target="../media/image11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0.png"/><Relationship Id="rId4" Type="http://schemas.openxmlformats.org/officeDocument/2006/relationships/image" Target="../media/image114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linguagemc.com.br/alocacao-dinamica-de-memoria-em-c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nf.ufpr.br/roberto/ci067/14_alocmat.html" TargetMode="External"/><Relationship Id="rId5" Type="http://schemas.openxmlformats.org/officeDocument/2006/relationships/hyperlink" Target="https://www.ime.usp.br/~pf/algoritmos/aulas/aloca.html" TargetMode="External"/><Relationship Id="rId4" Type="http://schemas.openxmlformats.org/officeDocument/2006/relationships/hyperlink" Target="https://embarcados.com.br/ponteiro-em-c-alocacao-dinamica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1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3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1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43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46.png"/><Relationship Id="rId4" Type="http://schemas.openxmlformats.org/officeDocument/2006/relationships/image" Target="../media/image15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27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8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9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0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64.png"/><Relationship Id="rId4" Type="http://schemas.openxmlformats.org/officeDocument/2006/relationships/image" Target="../media/image32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31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2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8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4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76.png"/><Relationship Id="rId4" Type="http://schemas.openxmlformats.org/officeDocument/2006/relationships/image" Target="../media/image1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1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8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8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4.png"/><Relationship Id="rId4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image" Target="../media/image82.png"/><Relationship Id="rId4" Type="http://schemas.openxmlformats.org/officeDocument/2006/relationships/image" Target="../media/image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image" Target="../media/image52.png"/><Relationship Id="rId4" Type="http://schemas.openxmlformats.org/officeDocument/2006/relationships/image" Target="../media/image8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image" Target="../media/image52.png"/><Relationship Id="rId4" Type="http://schemas.openxmlformats.org/officeDocument/2006/relationships/image" Target="../media/image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52.png"/><Relationship Id="rId4" Type="http://schemas.openxmlformats.org/officeDocument/2006/relationships/image" Target="../media/image8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52.png"/><Relationship Id="rId4" Type="http://schemas.openxmlformats.org/officeDocument/2006/relationships/image" Target="../media/image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2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l="49" r="49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508904" y="1098993"/>
            <a:ext cx="5394185" cy="276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  <a:buFont typeface="Noto Sans Symbols"/>
              <a:buChar char="▪"/>
            </a:pPr>
            <a:r>
              <a:rPr lang="pt-BR" dirty="0" err="1"/>
              <a:t>Malloc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dirty="0" err="1"/>
              <a:t>Calloc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dirty="0"/>
              <a:t>Vetor dinâmico</a:t>
            </a:r>
          </a:p>
          <a:p>
            <a:r>
              <a:rPr lang="pt-BR" dirty="0" err="1"/>
              <a:t>Realloc</a:t>
            </a:r>
            <a:endParaRPr lang="pt-BR" dirty="0"/>
          </a:p>
          <a:p>
            <a:pPr marL="45720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dirty="0"/>
              <a:t>Liberar memória</a:t>
            </a:r>
            <a:endParaRPr dirty="0"/>
          </a:p>
          <a:p>
            <a:pPr marL="45720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dirty="0"/>
              <a:t>Matriz dinâmica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346291E-E9FE-4063-9707-5501D41665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4" name="Arredondar Retângulo em um Canto Diagonal 8">
            <a:extLst>
              <a:ext uri="{FF2B5EF4-FFF2-40B4-BE49-F238E27FC236}">
                <a16:creationId xmlns:a16="http://schemas.microsoft.com/office/drawing/2014/main" id="{8D474A39-0F11-41A5-A37F-BE0E609591AA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8944A07B-C4A4-4274-8E83-EF8E2E85A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943935"/>
              </p:ext>
            </p:extLst>
          </p:nvPr>
        </p:nvGraphicFramePr>
        <p:xfrm>
          <a:off x="4210495" y="-574"/>
          <a:ext cx="4936388" cy="5144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571280" imgH="4749120" progId="Photoshop.Image.12">
                  <p:embed/>
                </p:oleObj>
              </mc:Choice>
              <mc:Fallback>
                <p:oleObj name="Image" r:id="rId4" imgW="4571280" imgH="47491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10495" y="-574"/>
                        <a:ext cx="4936388" cy="5144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FD73A603-A68B-4E34-9FE1-D1AC3340F4E4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94C1A9-A4C3-45E2-B396-1BDC2A98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05" y="379689"/>
            <a:ext cx="1578613" cy="28326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A52DCC-1AD3-4BC9-820B-E56456D460FA}"/>
              </a:ext>
            </a:extLst>
          </p:cNvPr>
          <p:cNvSpPr txBox="1"/>
          <p:nvPr/>
        </p:nvSpPr>
        <p:spPr>
          <a:xfrm>
            <a:off x="4034185" y="651617"/>
            <a:ext cx="876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7025EF-BF2E-4749-8138-DA248F7B2F59}"/>
              </a:ext>
            </a:extLst>
          </p:cNvPr>
          <p:cNvSpPr txBox="1"/>
          <p:nvPr/>
        </p:nvSpPr>
        <p:spPr>
          <a:xfrm>
            <a:off x="2837963" y="626993"/>
            <a:ext cx="13812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3000EE10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3000EE14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3000EE18</a:t>
            </a:r>
          </a:p>
          <a:p>
            <a:endParaRPr lang="pt-BR" dirty="0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3A987A6-4E6D-476F-8857-B71F4FEE3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450" y="3138122"/>
            <a:ext cx="4218166" cy="1886172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7C46301E-CB00-4482-897B-10733AD9E024}"/>
              </a:ext>
            </a:extLst>
          </p:cNvPr>
          <p:cNvSpPr/>
          <p:nvPr/>
        </p:nvSpPr>
        <p:spPr>
          <a:xfrm>
            <a:off x="118425" y="4413710"/>
            <a:ext cx="3027275" cy="455511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913569A4-7EC7-4AC5-98D8-C6F7DE892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447" y="1112258"/>
            <a:ext cx="1400000" cy="1447619"/>
          </a:xfrm>
          <a:prstGeom prst="rect">
            <a:avLst/>
          </a:prstGeom>
        </p:spPr>
      </p:pic>
      <p:sp>
        <p:nvSpPr>
          <p:cNvPr id="34" name="Arredondar Retângulo em um Canto Diagonal 8">
            <a:extLst>
              <a:ext uri="{FF2B5EF4-FFF2-40B4-BE49-F238E27FC236}">
                <a16:creationId xmlns:a16="http://schemas.microsoft.com/office/drawing/2014/main" id="{75F20111-F1ED-4CB3-B353-85D032AB66DA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7404192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3A987A6-4E6D-476F-8857-B71F4FEE3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50" y="3138122"/>
            <a:ext cx="4218166" cy="1886172"/>
          </a:xfrm>
          <a:prstGeom prst="rect">
            <a:avLst/>
          </a:prstGeom>
        </p:spPr>
      </p:pic>
      <p:sp>
        <p:nvSpPr>
          <p:cNvPr id="12" name="Arredondar Retângulo em um Canto Diagonal 8">
            <a:extLst>
              <a:ext uri="{FF2B5EF4-FFF2-40B4-BE49-F238E27FC236}">
                <a16:creationId xmlns:a16="http://schemas.microsoft.com/office/drawing/2014/main" id="{773BF9DD-C3D4-4F8B-878F-0F5A94BDB43D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41744227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1" name="Google Shape;374;g1ddc48f22e2_1_1">
            <a:extLst>
              <a:ext uri="{FF2B5EF4-FFF2-40B4-BE49-F238E27FC236}">
                <a16:creationId xmlns:a16="http://schemas.microsoft.com/office/drawing/2014/main" id="{E46AA075-521C-4B8E-8FE3-A92F8CB2840C}"/>
              </a:ext>
            </a:extLst>
          </p:cNvPr>
          <p:cNvSpPr txBox="1">
            <a:spLocks/>
          </p:cNvSpPr>
          <p:nvPr/>
        </p:nvSpPr>
        <p:spPr>
          <a:xfrm>
            <a:off x="628867" y="1512214"/>
            <a:ext cx="4152453" cy="1471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algn="just"/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Como estruturar uma </a:t>
            </a:r>
          </a:p>
          <a:p>
            <a:pPr marL="95250" algn="just"/>
            <a:r>
              <a:rPr lang="pt-BR" sz="3600" b="1" dirty="0">
                <a:latin typeface="Calibri" panose="020F0502020204030204" pitchFamily="34" charset="0"/>
                <a:cs typeface="Calibri" panose="020F0502020204030204" pitchFamily="34" charset="0"/>
              </a:rPr>
              <a:t>matriz</a:t>
            </a:r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pt-BR" sz="36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strings</a:t>
            </a:r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AFB5B11-C743-445D-A3A3-B927E6FF2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0F8BAA-81EC-4C39-961A-D653B8B29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94" y="0"/>
            <a:ext cx="4246025" cy="511715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FEF908B-F901-40CC-88CA-48C6EB8EFC1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36973857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A9F0EDD-79F2-4E8C-AE5F-412D807B5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028" y="2733155"/>
            <a:ext cx="2510876" cy="1923426"/>
          </a:xfrm>
          <a:prstGeom prst="rect">
            <a:avLst/>
          </a:prstGeom>
        </p:spPr>
      </p:pic>
      <p:sp>
        <p:nvSpPr>
          <p:cNvPr id="14" name="Google Shape;374;g1ddc48f22e2_1_1">
            <a:extLst>
              <a:ext uri="{FF2B5EF4-FFF2-40B4-BE49-F238E27FC236}">
                <a16:creationId xmlns:a16="http://schemas.microsoft.com/office/drawing/2014/main" id="{95152CD2-01BB-4332-A619-6F955988C80E}"/>
              </a:ext>
            </a:extLst>
          </p:cNvPr>
          <p:cNvSpPr txBox="1">
            <a:spLocks/>
          </p:cNvSpPr>
          <p:nvPr/>
        </p:nvSpPr>
        <p:spPr>
          <a:xfrm>
            <a:off x="287908" y="478802"/>
            <a:ext cx="8646772" cy="319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algn="just"/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Ocorre um cenário de </a:t>
            </a:r>
            <a:r>
              <a:rPr lang="pt-BR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ponteiro</a:t>
            </a:r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, de </a:t>
            </a:r>
            <a:r>
              <a:rPr lang="pt-B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ponteiro</a:t>
            </a:r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, de </a:t>
            </a:r>
            <a:r>
              <a:rPr lang="pt-BR" sz="36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ponteiro</a:t>
            </a:r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 (ponteiro triplo)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DC93268-01F2-4DA7-BA99-149AB90C359F}"/>
              </a:ext>
            </a:extLst>
          </p:cNvPr>
          <p:cNvSpPr/>
          <p:nvPr/>
        </p:nvSpPr>
        <p:spPr>
          <a:xfrm>
            <a:off x="2735156" y="2894956"/>
            <a:ext cx="2136316" cy="44656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87CFF77-ECBC-4A14-A976-AF006BF45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525" y="2775405"/>
            <a:ext cx="952500" cy="154305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D8764F-AC80-400F-9167-4297278D107C}"/>
              </a:ext>
            </a:extLst>
          </p:cNvPr>
          <p:cNvCxnSpPr>
            <a:cxnSpLocks/>
          </p:cNvCxnSpPr>
          <p:nvPr/>
        </p:nvCxnSpPr>
        <p:spPr>
          <a:xfrm>
            <a:off x="2273698" y="3125970"/>
            <a:ext cx="27323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54FABF-C06B-4F5F-BE54-ADB245F9997D}"/>
              </a:ext>
            </a:extLst>
          </p:cNvPr>
          <p:cNvSpPr txBox="1"/>
          <p:nvPr/>
        </p:nvSpPr>
        <p:spPr>
          <a:xfrm>
            <a:off x="1793624" y="2981520"/>
            <a:ext cx="5635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**</a:t>
            </a:r>
          </a:p>
          <a:p>
            <a:r>
              <a:rPr lang="pt-BR" sz="2800" dirty="0"/>
              <a:t>**</a:t>
            </a:r>
          </a:p>
          <a:p>
            <a:r>
              <a:rPr lang="pt-BR" sz="2800" dirty="0"/>
              <a:t>**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2FD0116-59A5-423C-8ED4-D623AF5383AF}"/>
              </a:ext>
            </a:extLst>
          </p:cNvPr>
          <p:cNvSpPr/>
          <p:nvPr/>
        </p:nvSpPr>
        <p:spPr>
          <a:xfrm>
            <a:off x="2761124" y="2915255"/>
            <a:ext cx="483853" cy="405971"/>
          </a:xfrm>
          <a:prstGeom prst="rect">
            <a:avLst/>
          </a:prstGeom>
          <a:solidFill>
            <a:srgbClr val="00B0F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D4266D-B932-4AE9-8521-C99592E3DF99}"/>
              </a:ext>
            </a:extLst>
          </p:cNvPr>
          <p:cNvSpPr txBox="1"/>
          <p:nvPr/>
        </p:nvSpPr>
        <p:spPr>
          <a:xfrm>
            <a:off x="2836901" y="2936521"/>
            <a:ext cx="23620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*    *    *    *   </a:t>
            </a:r>
          </a:p>
          <a:p>
            <a:r>
              <a:rPr lang="pt-BR" sz="2800" dirty="0"/>
              <a:t>*    *    *    *   </a:t>
            </a:r>
          </a:p>
          <a:p>
            <a:r>
              <a:rPr lang="pt-BR" sz="2800" dirty="0"/>
              <a:t>*    *    *    *  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1A96F1-2566-4BCF-90BD-A3F74A588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6370" y="1767231"/>
            <a:ext cx="3811068" cy="843779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A78EF86-E72C-479E-A977-127F16E8B026}"/>
              </a:ext>
            </a:extLst>
          </p:cNvPr>
          <p:cNvCxnSpPr>
            <a:cxnSpLocks/>
          </p:cNvCxnSpPr>
          <p:nvPr/>
        </p:nvCxnSpPr>
        <p:spPr>
          <a:xfrm flipV="1">
            <a:off x="3003050" y="2571751"/>
            <a:ext cx="165452" cy="2505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F8FF325-2A82-4A13-9AC1-6CB868C7F10A}"/>
              </a:ext>
            </a:extLst>
          </p:cNvPr>
          <p:cNvSpPr txBox="1"/>
          <p:nvPr/>
        </p:nvSpPr>
        <p:spPr>
          <a:xfrm>
            <a:off x="371432" y="1844875"/>
            <a:ext cx="238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char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</a:rPr>
              <a:t>***</a:t>
            </a:r>
            <a:r>
              <a:rPr lang="pt-BR" sz="2800" dirty="0" err="1"/>
              <a:t>mat</a:t>
            </a:r>
            <a:r>
              <a:rPr lang="pt-BR" sz="2800" dirty="0"/>
              <a:t>;</a:t>
            </a:r>
            <a:endParaRPr lang="pt-BR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BB852BD-13E2-423F-9821-007BC15C3819}"/>
              </a:ext>
            </a:extLst>
          </p:cNvPr>
          <p:cNvCxnSpPr>
            <a:cxnSpLocks/>
          </p:cNvCxnSpPr>
          <p:nvPr/>
        </p:nvCxnSpPr>
        <p:spPr>
          <a:xfrm>
            <a:off x="2075387" y="2368095"/>
            <a:ext cx="0" cy="47679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374;g1ddc48f22e2_1_1">
            <a:extLst>
              <a:ext uri="{FF2B5EF4-FFF2-40B4-BE49-F238E27FC236}">
                <a16:creationId xmlns:a16="http://schemas.microsoft.com/office/drawing/2014/main" id="{10C29AB5-7DBB-40E9-B8C0-E704BADE13AC}"/>
              </a:ext>
            </a:extLst>
          </p:cNvPr>
          <p:cNvSpPr txBox="1">
            <a:spLocks/>
          </p:cNvSpPr>
          <p:nvPr/>
        </p:nvSpPr>
        <p:spPr>
          <a:xfrm>
            <a:off x="5713865" y="2427317"/>
            <a:ext cx="3296592" cy="159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algn="l"/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Cada ponteiro da matriz apontará para o início de uma </a:t>
            </a:r>
            <a:r>
              <a:rPr lang="pt-BR" sz="3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string</a:t>
            </a:r>
            <a:endParaRPr lang="pt-B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663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C38EF1-7F17-487F-BD93-764E770C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83642"/>
            <a:ext cx="9087925" cy="320937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9B7CA8-E236-4F54-8642-ECCBEF6EC1C9}"/>
              </a:ext>
            </a:extLst>
          </p:cNvPr>
          <p:cNvSpPr txBox="1"/>
          <p:nvPr/>
        </p:nvSpPr>
        <p:spPr>
          <a:xfrm>
            <a:off x="6735535" y="4788110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25034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C38EF1-7F17-487F-BD93-764E770C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83642"/>
            <a:ext cx="9087925" cy="320937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9B7CA8-E236-4F54-8642-ECCBEF6EC1C9}"/>
              </a:ext>
            </a:extLst>
          </p:cNvPr>
          <p:cNvSpPr txBox="1"/>
          <p:nvPr/>
        </p:nvSpPr>
        <p:spPr>
          <a:xfrm>
            <a:off x="6735535" y="4788110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C3449A-4D86-4333-B567-557C36D21C00}"/>
              </a:ext>
            </a:extLst>
          </p:cNvPr>
          <p:cNvSpPr txBox="1"/>
          <p:nvPr/>
        </p:nvSpPr>
        <p:spPr>
          <a:xfrm>
            <a:off x="393406" y="2895488"/>
            <a:ext cx="8715784" cy="21728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2F3A477-DD94-43CB-8625-F8CB15CA4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20" y="184636"/>
            <a:ext cx="4772025" cy="15144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3E5F3B7-F8E0-408A-8B8A-7E4EA0637D8F}"/>
              </a:ext>
            </a:extLst>
          </p:cNvPr>
          <p:cNvSpPr txBox="1"/>
          <p:nvPr/>
        </p:nvSpPr>
        <p:spPr>
          <a:xfrm>
            <a:off x="5295014" y="184636"/>
            <a:ext cx="3689497" cy="151447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D73E9F8-EA63-4AE4-A36A-222A601CC71F}"/>
              </a:ext>
            </a:extLst>
          </p:cNvPr>
          <p:cNvSpPr/>
          <p:nvPr/>
        </p:nvSpPr>
        <p:spPr>
          <a:xfrm>
            <a:off x="542258" y="2597558"/>
            <a:ext cx="4657063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531B8AD-5CA0-4D6D-BED2-2CA911EAECFB}"/>
              </a:ext>
            </a:extLst>
          </p:cNvPr>
          <p:cNvSpPr txBox="1"/>
          <p:nvPr/>
        </p:nvSpPr>
        <p:spPr>
          <a:xfrm>
            <a:off x="6890655" y="4835723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61224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C38EF1-7F17-487F-BD93-764E770C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83642"/>
            <a:ext cx="9087925" cy="320937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9B7CA8-E236-4F54-8642-ECCBEF6EC1C9}"/>
              </a:ext>
            </a:extLst>
          </p:cNvPr>
          <p:cNvSpPr txBox="1"/>
          <p:nvPr/>
        </p:nvSpPr>
        <p:spPr>
          <a:xfrm>
            <a:off x="6735535" y="4788110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C3449A-4D86-4333-B567-557C36D21C00}"/>
              </a:ext>
            </a:extLst>
          </p:cNvPr>
          <p:cNvSpPr txBox="1"/>
          <p:nvPr/>
        </p:nvSpPr>
        <p:spPr>
          <a:xfrm>
            <a:off x="393406" y="3602565"/>
            <a:ext cx="8715784" cy="1226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2F3A477-DD94-43CB-8625-F8CB15CA4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20" y="184636"/>
            <a:ext cx="4772025" cy="15144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3E5F3B7-F8E0-408A-8B8A-7E4EA0637D8F}"/>
              </a:ext>
            </a:extLst>
          </p:cNvPr>
          <p:cNvSpPr txBox="1"/>
          <p:nvPr/>
        </p:nvSpPr>
        <p:spPr>
          <a:xfrm>
            <a:off x="6735535" y="184636"/>
            <a:ext cx="2248976" cy="151447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D73E9F8-EA63-4AE4-A36A-222A601CC71F}"/>
              </a:ext>
            </a:extLst>
          </p:cNvPr>
          <p:cNvSpPr/>
          <p:nvPr/>
        </p:nvSpPr>
        <p:spPr>
          <a:xfrm>
            <a:off x="754909" y="3343716"/>
            <a:ext cx="5071733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93335E-9CDA-4266-BD91-484CD1969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755" y="290397"/>
            <a:ext cx="415636" cy="1394114"/>
          </a:xfrm>
          <a:prstGeom prst="rect">
            <a:avLst/>
          </a:prstGeom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557DE86-1B38-4D81-A3CA-DBCF6C92D9A8}"/>
              </a:ext>
            </a:extLst>
          </p:cNvPr>
          <p:cNvCxnSpPr>
            <a:cxnSpLocks/>
          </p:cNvCxnSpPr>
          <p:nvPr/>
        </p:nvCxnSpPr>
        <p:spPr>
          <a:xfrm flipV="1">
            <a:off x="4983465" y="810866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EEC2764-1B6B-4F19-B7E0-BDD56B846A48}"/>
              </a:ext>
            </a:extLst>
          </p:cNvPr>
          <p:cNvCxnSpPr>
            <a:cxnSpLocks/>
          </p:cNvCxnSpPr>
          <p:nvPr/>
        </p:nvCxnSpPr>
        <p:spPr>
          <a:xfrm flipV="1">
            <a:off x="4983464" y="1035683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A799DE9-09F5-4DB6-9B79-4D3230AB506C}"/>
              </a:ext>
            </a:extLst>
          </p:cNvPr>
          <p:cNvCxnSpPr>
            <a:cxnSpLocks/>
          </p:cNvCxnSpPr>
          <p:nvPr/>
        </p:nvCxnSpPr>
        <p:spPr>
          <a:xfrm flipV="1">
            <a:off x="4983465" y="1266708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7630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BAC38EF1-7F17-487F-BD93-764E770C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83642"/>
            <a:ext cx="9087925" cy="3209372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9B7CA8-E236-4F54-8642-ECCBEF6EC1C9}"/>
              </a:ext>
            </a:extLst>
          </p:cNvPr>
          <p:cNvSpPr txBox="1"/>
          <p:nvPr/>
        </p:nvSpPr>
        <p:spPr>
          <a:xfrm>
            <a:off x="6735535" y="4788110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2F3A477-DD94-43CB-8625-F8CB15CA4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20" y="184636"/>
            <a:ext cx="4772025" cy="1514475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D73E9F8-EA63-4AE4-A36A-222A601CC71F}"/>
              </a:ext>
            </a:extLst>
          </p:cNvPr>
          <p:cNvSpPr/>
          <p:nvPr/>
        </p:nvSpPr>
        <p:spPr>
          <a:xfrm>
            <a:off x="1095151" y="4066730"/>
            <a:ext cx="5752216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7D3533C-E8AF-43B5-9ECF-8BB051DF0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755" y="290397"/>
            <a:ext cx="415636" cy="139411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113F88-CB62-402A-A86B-BFDE61103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090" y="1243019"/>
            <a:ext cx="800100" cy="466725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B5A22C8-1943-4C15-AA5F-12EA2AC552E0}"/>
              </a:ext>
            </a:extLst>
          </p:cNvPr>
          <p:cNvCxnSpPr>
            <a:cxnSpLocks/>
          </p:cNvCxnSpPr>
          <p:nvPr/>
        </p:nvCxnSpPr>
        <p:spPr>
          <a:xfrm flipV="1">
            <a:off x="5794744" y="552893"/>
            <a:ext cx="1265275" cy="23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425B9DB-EF2F-4868-9A25-BD89E3CA9971}"/>
              </a:ext>
            </a:extLst>
          </p:cNvPr>
          <p:cNvCxnSpPr>
            <a:cxnSpLocks/>
          </p:cNvCxnSpPr>
          <p:nvPr/>
        </p:nvCxnSpPr>
        <p:spPr>
          <a:xfrm>
            <a:off x="5571460" y="810866"/>
            <a:ext cx="1488559" cy="73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74;g1ddc48f22e2_1_1">
            <a:extLst>
              <a:ext uri="{FF2B5EF4-FFF2-40B4-BE49-F238E27FC236}">
                <a16:creationId xmlns:a16="http://schemas.microsoft.com/office/drawing/2014/main" id="{721AE3C1-79A4-4E0C-870E-729B1048D982}"/>
              </a:ext>
            </a:extLst>
          </p:cNvPr>
          <p:cNvSpPr txBox="1">
            <a:spLocks/>
          </p:cNvSpPr>
          <p:nvPr/>
        </p:nvSpPr>
        <p:spPr>
          <a:xfrm>
            <a:off x="130683" y="239209"/>
            <a:ext cx="4000609" cy="159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algn="l"/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Neste exemplo, os </a:t>
            </a:r>
            <a:r>
              <a:rPr lang="pt-BR" sz="3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nomes</a:t>
            </a:r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 vem de um vetor estático já preenchido, mas poderia ter sido digitado ou obtido de um arquivo texto.</a:t>
            </a:r>
            <a:endParaRPr lang="pt-BR" sz="28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A8A0A314-AA86-4480-9315-66DCC8D7A16C}"/>
              </a:ext>
            </a:extLst>
          </p:cNvPr>
          <p:cNvCxnSpPr>
            <a:cxnSpLocks/>
          </p:cNvCxnSpPr>
          <p:nvPr/>
        </p:nvCxnSpPr>
        <p:spPr>
          <a:xfrm flipV="1">
            <a:off x="4983465" y="810866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76481E97-332B-4C2F-A171-417EA4EFE628}"/>
              </a:ext>
            </a:extLst>
          </p:cNvPr>
          <p:cNvCxnSpPr>
            <a:cxnSpLocks/>
          </p:cNvCxnSpPr>
          <p:nvPr/>
        </p:nvCxnSpPr>
        <p:spPr>
          <a:xfrm flipV="1">
            <a:off x="4983464" y="1035683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5B1480B1-B24D-4A07-8B14-843C26288E32}"/>
              </a:ext>
            </a:extLst>
          </p:cNvPr>
          <p:cNvCxnSpPr>
            <a:cxnSpLocks/>
          </p:cNvCxnSpPr>
          <p:nvPr/>
        </p:nvCxnSpPr>
        <p:spPr>
          <a:xfrm flipV="1">
            <a:off x="4983465" y="1266708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1C89B1A-CC3D-4875-9F9F-A640C2C375F2}"/>
              </a:ext>
            </a:extLst>
          </p:cNvPr>
          <p:cNvSpPr txBox="1"/>
          <p:nvPr/>
        </p:nvSpPr>
        <p:spPr>
          <a:xfrm>
            <a:off x="7058097" y="376970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C A R L O 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DA854F8-B3DC-4218-87A0-CFE69AF35757}"/>
              </a:ext>
            </a:extLst>
          </p:cNvPr>
          <p:cNvSpPr txBox="1"/>
          <p:nvPr/>
        </p:nvSpPr>
        <p:spPr>
          <a:xfrm>
            <a:off x="7091148" y="1354565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J O S E </a:t>
            </a:r>
          </a:p>
        </p:txBody>
      </p:sp>
    </p:spTree>
    <p:extLst>
      <p:ext uri="{BB962C8B-B14F-4D97-AF65-F5344CB8AC3E}">
        <p14:creationId xmlns:p14="http://schemas.microsoft.com/office/powerpoint/2010/main" val="21033485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166187-66CF-4A26-A4F8-8754FF2E389B}"/>
              </a:ext>
            </a:extLst>
          </p:cNvPr>
          <p:cNvSpPr txBox="1"/>
          <p:nvPr/>
        </p:nvSpPr>
        <p:spPr>
          <a:xfrm>
            <a:off x="6735535" y="4788110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B1685D-AAA7-4DF9-82F9-83BEF066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68" y="2458226"/>
            <a:ext cx="2453020" cy="3333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33E4D6-3F8F-44F2-AA80-12DC95206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479" y="1408780"/>
            <a:ext cx="5675571" cy="195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43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166187-66CF-4A26-A4F8-8754FF2E389B}"/>
              </a:ext>
            </a:extLst>
          </p:cNvPr>
          <p:cNvSpPr txBox="1"/>
          <p:nvPr/>
        </p:nvSpPr>
        <p:spPr>
          <a:xfrm>
            <a:off x="6735535" y="4788110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B1685D-AAA7-4DF9-82F9-83BEF066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68" y="2458226"/>
            <a:ext cx="2453020" cy="3333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8567F9F-E987-4F1A-A3C5-E1CBB4E4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20" y="184636"/>
            <a:ext cx="4772025" cy="1514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347F715-9D76-4437-B070-69455B5C4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755" y="290397"/>
            <a:ext cx="415636" cy="13941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061FD92-3EAC-4284-90EA-0FCCF4836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028" y="1243019"/>
            <a:ext cx="805161" cy="466725"/>
          </a:xfrm>
          <a:prstGeom prst="rect">
            <a:avLst/>
          </a:prstGeom>
        </p:spPr>
      </p:pic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7B9233B-7082-4785-8774-D7E2B52E266F}"/>
              </a:ext>
            </a:extLst>
          </p:cNvPr>
          <p:cNvCxnSpPr>
            <a:cxnSpLocks/>
          </p:cNvCxnSpPr>
          <p:nvPr/>
        </p:nvCxnSpPr>
        <p:spPr>
          <a:xfrm flipV="1">
            <a:off x="4983465" y="810866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DCAC1C9-47C3-4184-B11A-50B28FA735D0}"/>
              </a:ext>
            </a:extLst>
          </p:cNvPr>
          <p:cNvCxnSpPr>
            <a:cxnSpLocks/>
          </p:cNvCxnSpPr>
          <p:nvPr/>
        </p:nvCxnSpPr>
        <p:spPr>
          <a:xfrm flipV="1">
            <a:off x="4983464" y="1035683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06426E5-19BC-4BDB-B25D-49E0C57290CA}"/>
              </a:ext>
            </a:extLst>
          </p:cNvPr>
          <p:cNvCxnSpPr>
            <a:cxnSpLocks/>
          </p:cNvCxnSpPr>
          <p:nvPr/>
        </p:nvCxnSpPr>
        <p:spPr>
          <a:xfrm flipV="1">
            <a:off x="4983465" y="1266708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BFAB0E2A-E5FF-4E23-BFFB-8776DD9AF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70" y="2277249"/>
            <a:ext cx="8071260" cy="1837549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891E210-7B69-475B-AD21-2E6076C8385C}"/>
              </a:ext>
            </a:extLst>
          </p:cNvPr>
          <p:cNvCxnSpPr>
            <a:cxnSpLocks/>
          </p:cNvCxnSpPr>
          <p:nvPr/>
        </p:nvCxnSpPr>
        <p:spPr>
          <a:xfrm flipV="1">
            <a:off x="5794744" y="552893"/>
            <a:ext cx="1265275" cy="23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E51D9BFE-C3D3-4A97-9668-F6FD5C4B684F}"/>
              </a:ext>
            </a:extLst>
          </p:cNvPr>
          <p:cNvCxnSpPr>
            <a:cxnSpLocks/>
          </p:cNvCxnSpPr>
          <p:nvPr/>
        </p:nvCxnSpPr>
        <p:spPr>
          <a:xfrm>
            <a:off x="5571460" y="810866"/>
            <a:ext cx="1488559" cy="73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A8C4520-26D3-48DD-86AB-00D3EF5B37AC}"/>
              </a:ext>
            </a:extLst>
          </p:cNvPr>
          <p:cNvSpPr txBox="1"/>
          <p:nvPr/>
        </p:nvSpPr>
        <p:spPr>
          <a:xfrm>
            <a:off x="7058097" y="376970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C A R L O 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313DC5A-C457-48B8-86A8-B31D3B4C15A2}"/>
              </a:ext>
            </a:extLst>
          </p:cNvPr>
          <p:cNvSpPr txBox="1"/>
          <p:nvPr/>
        </p:nvSpPr>
        <p:spPr>
          <a:xfrm>
            <a:off x="7091148" y="1354565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J O S E </a:t>
            </a:r>
          </a:p>
        </p:txBody>
      </p:sp>
    </p:spTree>
    <p:extLst>
      <p:ext uri="{BB962C8B-B14F-4D97-AF65-F5344CB8AC3E}">
        <p14:creationId xmlns:p14="http://schemas.microsoft.com/office/powerpoint/2010/main" val="405805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2903434" y="3612001"/>
            <a:ext cx="5187264" cy="271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4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421"/>
              <a:buNone/>
            </a:pPr>
            <a:r>
              <a:rPr lang="pt-BR" dirty="0"/>
              <a:t>Alocação Dinâmica de Memória</a:t>
            </a:r>
            <a:endParaRPr dirty="0"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 sz="4400" dirty="0"/>
              <a:t>Em muitas situações é necessário alocar a memória em tempo de execução.</a:t>
            </a:r>
            <a:endParaRPr sz="440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166187-66CF-4A26-A4F8-8754FF2E389B}"/>
              </a:ext>
            </a:extLst>
          </p:cNvPr>
          <p:cNvSpPr txBox="1"/>
          <p:nvPr/>
        </p:nvSpPr>
        <p:spPr>
          <a:xfrm>
            <a:off x="6735535" y="4788110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B1685D-AAA7-4DF9-82F9-83BEF066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68" y="2458226"/>
            <a:ext cx="2453020" cy="3333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8567F9F-E987-4F1A-A3C5-E1CBB4E4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20" y="184636"/>
            <a:ext cx="4772025" cy="15144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A53CAD8-1AA0-4467-ABC9-67985D13B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755" y="290397"/>
            <a:ext cx="415636" cy="13941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C5EAC05-6F07-4908-A664-00BDDAFEA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090" y="1243019"/>
            <a:ext cx="800100" cy="466725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A528ABED-7641-40AE-B371-19506773664E}"/>
              </a:ext>
            </a:extLst>
          </p:cNvPr>
          <p:cNvCxnSpPr>
            <a:cxnSpLocks/>
          </p:cNvCxnSpPr>
          <p:nvPr/>
        </p:nvCxnSpPr>
        <p:spPr>
          <a:xfrm flipV="1">
            <a:off x="4983465" y="810866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12DDF2C-421F-4CDC-903E-2B080A84C1EC}"/>
              </a:ext>
            </a:extLst>
          </p:cNvPr>
          <p:cNvCxnSpPr>
            <a:cxnSpLocks/>
          </p:cNvCxnSpPr>
          <p:nvPr/>
        </p:nvCxnSpPr>
        <p:spPr>
          <a:xfrm flipV="1">
            <a:off x="4983464" y="1035683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F9F1011-DEF8-496F-A7C0-1BE5D3F74F33}"/>
              </a:ext>
            </a:extLst>
          </p:cNvPr>
          <p:cNvCxnSpPr>
            <a:cxnSpLocks/>
          </p:cNvCxnSpPr>
          <p:nvPr/>
        </p:nvCxnSpPr>
        <p:spPr>
          <a:xfrm flipV="1">
            <a:off x="4983465" y="1266708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5A5212E5-9E68-4C67-9CDE-C8F52FCD1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70" y="2277249"/>
            <a:ext cx="8071260" cy="183754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93CE3FC-6FF3-4AB3-BECB-6E233771DB68}"/>
              </a:ext>
            </a:extLst>
          </p:cNvPr>
          <p:cNvSpPr/>
          <p:nvPr/>
        </p:nvSpPr>
        <p:spPr>
          <a:xfrm>
            <a:off x="1512270" y="3051411"/>
            <a:ext cx="2690040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4B2075C-F1FB-4B56-9E6B-E07999C68041}"/>
              </a:ext>
            </a:extLst>
          </p:cNvPr>
          <p:cNvCxnSpPr>
            <a:cxnSpLocks/>
          </p:cNvCxnSpPr>
          <p:nvPr/>
        </p:nvCxnSpPr>
        <p:spPr>
          <a:xfrm flipV="1">
            <a:off x="5794744" y="552893"/>
            <a:ext cx="1265275" cy="23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A3FD849D-7221-4FA7-89CC-5EE8F63294C8}"/>
              </a:ext>
            </a:extLst>
          </p:cNvPr>
          <p:cNvCxnSpPr>
            <a:cxnSpLocks/>
          </p:cNvCxnSpPr>
          <p:nvPr/>
        </p:nvCxnSpPr>
        <p:spPr>
          <a:xfrm>
            <a:off x="5571460" y="810866"/>
            <a:ext cx="1488559" cy="73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645A7D5-E3BC-49F6-9658-45D76735D6B1}"/>
              </a:ext>
            </a:extLst>
          </p:cNvPr>
          <p:cNvSpPr txBox="1"/>
          <p:nvPr/>
        </p:nvSpPr>
        <p:spPr>
          <a:xfrm>
            <a:off x="7058097" y="376970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C A R L O 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063E2E1-E908-46B7-9C00-7FCB47F9AE9C}"/>
              </a:ext>
            </a:extLst>
          </p:cNvPr>
          <p:cNvSpPr txBox="1"/>
          <p:nvPr/>
        </p:nvSpPr>
        <p:spPr>
          <a:xfrm>
            <a:off x="7091148" y="1354565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J O S E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A583A21-D1AF-4091-9037-C296273496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5684" y="292153"/>
            <a:ext cx="1400000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82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166187-66CF-4A26-A4F8-8754FF2E389B}"/>
              </a:ext>
            </a:extLst>
          </p:cNvPr>
          <p:cNvSpPr txBox="1"/>
          <p:nvPr/>
        </p:nvSpPr>
        <p:spPr>
          <a:xfrm>
            <a:off x="6735535" y="4788110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B1685D-AAA7-4DF9-82F9-83BEF066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68" y="2458226"/>
            <a:ext cx="2453020" cy="3333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8567F9F-E987-4F1A-A3C5-E1CBB4E4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20" y="184636"/>
            <a:ext cx="4772025" cy="15144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2DB0C1-E1C5-4556-A3E0-6CBB4DB23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755" y="290397"/>
            <a:ext cx="415636" cy="139411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E03ABA5-4CEF-4482-9C80-AC2D18DB0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428" y="350034"/>
            <a:ext cx="1400000" cy="14476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2411565-BE0D-4302-A324-CC57A6BF0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090" y="1243019"/>
            <a:ext cx="800100" cy="4667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DCD175B-FD5E-4732-8C8B-BAAAFC347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370" y="2277249"/>
            <a:ext cx="8071260" cy="183754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93CE3FC-6FF3-4AB3-BECB-6E233771DB68}"/>
              </a:ext>
            </a:extLst>
          </p:cNvPr>
          <p:cNvSpPr/>
          <p:nvPr/>
        </p:nvSpPr>
        <p:spPr>
          <a:xfrm>
            <a:off x="786804" y="3282249"/>
            <a:ext cx="2210040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EEFF201-FD08-474A-BDB3-D37E350BA8C1}"/>
              </a:ext>
            </a:extLst>
          </p:cNvPr>
          <p:cNvCxnSpPr>
            <a:cxnSpLocks/>
          </p:cNvCxnSpPr>
          <p:nvPr/>
        </p:nvCxnSpPr>
        <p:spPr>
          <a:xfrm flipV="1">
            <a:off x="4983465" y="810866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989FF10-4D15-4055-AB3C-3D77B083D3C0}"/>
              </a:ext>
            </a:extLst>
          </p:cNvPr>
          <p:cNvCxnSpPr>
            <a:cxnSpLocks/>
          </p:cNvCxnSpPr>
          <p:nvPr/>
        </p:nvCxnSpPr>
        <p:spPr>
          <a:xfrm flipV="1">
            <a:off x="4983464" y="1035683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4FC2DC90-884D-4174-9454-6402F08725B6}"/>
              </a:ext>
            </a:extLst>
          </p:cNvPr>
          <p:cNvCxnSpPr>
            <a:cxnSpLocks/>
          </p:cNvCxnSpPr>
          <p:nvPr/>
        </p:nvCxnSpPr>
        <p:spPr>
          <a:xfrm flipV="1">
            <a:off x="4983465" y="1266708"/>
            <a:ext cx="31878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3500B6A-5C4D-4E45-86AD-E2BCD157459B}"/>
              </a:ext>
            </a:extLst>
          </p:cNvPr>
          <p:cNvSpPr txBox="1"/>
          <p:nvPr/>
        </p:nvSpPr>
        <p:spPr>
          <a:xfrm>
            <a:off x="7058097" y="376970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C A R L O 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B5C6144-4C95-43E0-B5DC-18D5BF9F0CDD}"/>
              </a:ext>
            </a:extLst>
          </p:cNvPr>
          <p:cNvSpPr txBox="1"/>
          <p:nvPr/>
        </p:nvSpPr>
        <p:spPr>
          <a:xfrm>
            <a:off x="7091148" y="1354565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J O S E 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42DE5D-6909-4AD3-B045-32EAA8731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684" y="292153"/>
            <a:ext cx="1400000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626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2166187-66CF-4A26-A4F8-8754FF2E389B}"/>
              </a:ext>
            </a:extLst>
          </p:cNvPr>
          <p:cNvSpPr txBox="1"/>
          <p:nvPr/>
        </p:nvSpPr>
        <p:spPr>
          <a:xfrm>
            <a:off x="6735535" y="4788110"/>
            <a:ext cx="2248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B1685D-AAA7-4DF9-82F9-83BEF066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468" y="2458226"/>
            <a:ext cx="2453020" cy="3333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7D1EEC4-89C4-4EC6-8801-3F4C78A84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420" y="184636"/>
            <a:ext cx="4772025" cy="15144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DE7FA30-5EED-43E6-BA2C-864C261E1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667" y="350033"/>
            <a:ext cx="1400000" cy="144761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070762F-319F-4032-80D8-8F8A3FE9D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755" y="290397"/>
            <a:ext cx="415636" cy="13941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63F571D-EC8A-4648-BFAD-3FA5A94FC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428" y="350034"/>
            <a:ext cx="1400000" cy="144761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23E2CB4-415F-410D-BF77-393BD8B8F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090" y="1243019"/>
            <a:ext cx="800100" cy="46672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1B89EFC-EAF6-4547-BCEE-704A5F3A1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370" y="2277249"/>
            <a:ext cx="8071260" cy="1837549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93CE3FC-6FF3-4AB3-BECB-6E233771DB68}"/>
              </a:ext>
            </a:extLst>
          </p:cNvPr>
          <p:cNvSpPr/>
          <p:nvPr/>
        </p:nvSpPr>
        <p:spPr>
          <a:xfrm>
            <a:off x="446835" y="3783043"/>
            <a:ext cx="1786002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16480D2-B564-41FB-BCA2-69052EA5233D}"/>
              </a:ext>
            </a:extLst>
          </p:cNvPr>
          <p:cNvSpPr txBox="1"/>
          <p:nvPr/>
        </p:nvSpPr>
        <p:spPr>
          <a:xfrm>
            <a:off x="7058097" y="376970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C A R L O 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3F5922-291A-42FD-8A41-227EC1B789A9}"/>
              </a:ext>
            </a:extLst>
          </p:cNvPr>
          <p:cNvSpPr txBox="1"/>
          <p:nvPr/>
        </p:nvSpPr>
        <p:spPr>
          <a:xfrm>
            <a:off x="7091148" y="1354565"/>
            <a:ext cx="192641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/>
              <a:t>J O S E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8EDD746-F6EA-4924-AB71-C972F396E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684" y="292153"/>
            <a:ext cx="1400000" cy="1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3D57C07-8F7E-43A8-A24B-F5B243961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C94C345-44F9-496F-A560-2B1E2BA3F08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A367CA20-649B-40D9-BCCC-F522AC64DDF3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D4FF002-6DB0-428B-9965-DDDEA9A603D1}"/>
              </a:ext>
            </a:extLst>
          </p:cNvPr>
          <p:cNvSpPr/>
          <p:nvPr/>
        </p:nvSpPr>
        <p:spPr>
          <a:xfrm>
            <a:off x="6070294" y="2838010"/>
            <a:ext cx="2842352" cy="2089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Liberação de memória em três fatores (ponteiro de ponteiro de ponteiro)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75CCD8-CD22-4095-8BEE-2EE18E61295B}"/>
              </a:ext>
            </a:extLst>
          </p:cNvPr>
          <p:cNvSpPr txBox="1"/>
          <p:nvPr/>
        </p:nvSpPr>
        <p:spPr>
          <a:xfrm>
            <a:off x="4034392" y="4752109"/>
            <a:ext cx="227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alocacao_2d4.c</a:t>
            </a:r>
            <a:endParaRPr lang="pt-BR" dirty="0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90F9BBFE-88C7-4B00-B70A-0C5494E2EC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7460480"/>
              </p:ext>
            </p:extLst>
          </p:nvPr>
        </p:nvGraphicFramePr>
        <p:xfrm>
          <a:off x="452393" y="2731679"/>
          <a:ext cx="1947973" cy="208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533120" imgH="4863240" progId="Photoshop.Image.12">
                  <p:embed/>
                </p:oleObj>
              </mc:Choice>
              <mc:Fallback>
                <p:oleObj name="Image" r:id="rId4" imgW="4533120" imgH="4863240" progId="Photoshop.Image.12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346EC2A9-7C30-4A82-83D7-8639DC6DA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2393" y="2731679"/>
                        <a:ext cx="1947973" cy="2089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8A09E333-C70B-47A6-89E6-6BB83CBC2A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780" y="473483"/>
            <a:ext cx="2453020" cy="3333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1145A3B-A579-4F0F-8723-E8C2C1CDEB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93" y="768292"/>
            <a:ext cx="8071260" cy="183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033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3D57C07-8F7E-43A8-A24B-F5B2439619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C94C345-44F9-496F-A560-2B1E2BA3F08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A367CA20-649B-40D9-BCCC-F522AC64DDF3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D4FF002-6DB0-428B-9965-DDDEA9A603D1}"/>
              </a:ext>
            </a:extLst>
          </p:cNvPr>
          <p:cNvSpPr/>
          <p:nvPr/>
        </p:nvSpPr>
        <p:spPr>
          <a:xfrm>
            <a:off x="1530192" y="1951572"/>
            <a:ext cx="4870608" cy="12403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/>
              <a:t>Código completo em C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A09E333-C70B-47A6-89E6-6BB83CBC2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780" y="473483"/>
            <a:ext cx="2453020" cy="333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08DA3E1-E9B3-4A7B-A41E-BD14F48B2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741" y="806858"/>
            <a:ext cx="3343977" cy="445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83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A09E333-C70B-47A6-89E6-6BB83CBC2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780" y="473483"/>
            <a:ext cx="2453020" cy="3333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594B21A-8883-4FDA-BAE5-74BB57BDA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5" y="78967"/>
            <a:ext cx="6877050" cy="45910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B85C1AD-3ADE-49D9-B6C2-4AA02D34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600" y="3220342"/>
            <a:ext cx="3962400" cy="18288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  <a:softEdge rad="0"/>
          </a:effectLst>
        </p:spPr>
      </p:pic>
      <p:sp>
        <p:nvSpPr>
          <p:cNvPr id="7" name="Arredondar Retângulo em um Canto Diagonal 8">
            <a:extLst>
              <a:ext uri="{FF2B5EF4-FFF2-40B4-BE49-F238E27FC236}">
                <a16:creationId xmlns:a16="http://schemas.microsoft.com/office/drawing/2014/main" id="{892AB9F8-F8B2-498A-AE70-FDDC0A68898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C4C3C62-6578-4869-BFFB-EE740E8E535D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</p:spTree>
    <p:extLst>
      <p:ext uri="{BB962C8B-B14F-4D97-AF65-F5344CB8AC3E}">
        <p14:creationId xmlns:p14="http://schemas.microsoft.com/office/powerpoint/2010/main" val="27905105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ddc48f22e2_0_42"/>
          <p:cNvSpPr txBox="1">
            <a:spLocks noGrp="1"/>
          </p:cNvSpPr>
          <p:nvPr>
            <p:ph type="body" idx="1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47500" lnSpcReduction="20000"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Alocação Dinâmica de Memória</a:t>
            </a:r>
            <a:endParaRPr/>
          </a:p>
        </p:txBody>
      </p:sp>
      <p:sp>
        <p:nvSpPr>
          <p:cNvPr id="363" name="Google Shape;363;g1ddc48f22e2_0_42"/>
          <p:cNvSpPr txBox="1">
            <a:spLocks noGrp="1"/>
          </p:cNvSpPr>
          <p:nvPr>
            <p:ph type="title"/>
          </p:nvPr>
        </p:nvSpPr>
        <p:spPr>
          <a:xfrm>
            <a:off x="2903432" y="759264"/>
            <a:ext cx="6134241" cy="28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Realocando um vetor ou uma matriz (</a:t>
            </a:r>
            <a:r>
              <a:rPr lang="pt-BR" dirty="0" err="1"/>
              <a:t>realloc</a:t>
            </a:r>
            <a:r>
              <a:rPr lang="pt-B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8291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ddc48f22e2_1_5"/>
          <p:cNvSpPr txBox="1">
            <a:spLocks noGrp="1"/>
          </p:cNvSpPr>
          <p:nvPr>
            <p:ph type="body" idx="1"/>
          </p:nvPr>
        </p:nvSpPr>
        <p:spPr>
          <a:xfrm>
            <a:off x="434714" y="887859"/>
            <a:ext cx="7709121" cy="31952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95250" lvl="0" indent="0" algn="just" rtl="0"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Para realocar um vetor ou matriz, devemos utilizar a função </a:t>
            </a:r>
            <a:r>
              <a:rPr lang="pt-BR" b="1" dirty="0" err="1">
                <a:latin typeface="Calibri" panose="020F0502020204030204" pitchFamily="34" charset="0"/>
                <a:cs typeface="Calibri" panose="020F0502020204030204" pitchFamily="34" charset="0"/>
              </a:rPr>
              <a:t>realloc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0" lvl="0" indent="0" algn="just" rtl="0"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Para aumentar, </a:t>
            </a:r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é necessário verificar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se a operação foi bem sucedida (se havia espaço), já para diminuir não há necessidade.</a:t>
            </a:r>
          </a:p>
          <a:p>
            <a:pPr marL="95250" lvl="0" indent="0" algn="just" rtl="0">
              <a:spcBef>
                <a:spcPts val="750"/>
              </a:spcBef>
              <a:spcAft>
                <a:spcPts val="0"/>
              </a:spcAft>
              <a:buSzPts val="2100"/>
              <a:buNone/>
            </a:pP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0" lvl="0" indent="0" algn="just" rtl="0">
              <a:spcBef>
                <a:spcPts val="750"/>
              </a:spcBef>
              <a:spcAft>
                <a:spcPts val="0"/>
              </a:spcAft>
              <a:buSzPts val="2100"/>
              <a:buNone/>
            </a:pPr>
            <a:r>
              <a:rPr lang="pt-BR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Obs. Não mostraremos a verificação nos exemplos abaixo pois já abordamos o assunto.</a:t>
            </a:r>
            <a:endParaRPr i="1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876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F67BD02-52FE-476B-89C0-5BC686F19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52" y="1052511"/>
            <a:ext cx="3733800" cy="18954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C6002C0-771A-440F-B0D1-9B528FB76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23" y="2911232"/>
            <a:ext cx="1083696" cy="1255501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7A7D456E-584E-4837-8CA2-676720C7403D}"/>
              </a:ext>
            </a:extLst>
          </p:cNvPr>
          <p:cNvSpPr/>
          <p:nvPr/>
        </p:nvSpPr>
        <p:spPr>
          <a:xfrm>
            <a:off x="3192761" y="2036526"/>
            <a:ext cx="1589187" cy="107044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Aumentando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A724C7DB-42EF-4E03-9679-4919220D60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899" y="1047748"/>
            <a:ext cx="4210050" cy="1905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98C0212-D46F-481F-AF8D-BC621DF1F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346" y="2712117"/>
            <a:ext cx="1022175" cy="1855058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9F5A67-697D-4547-B341-98F629E78CF1}"/>
              </a:ext>
            </a:extLst>
          </p:cNvPr>
          <p:cNvSpPr txBox="1"/>
          <p:nvPr/>
        </p:nvSpPr>
        <p:spPr>
          <a:xfrm>
            <a:off x="6603739" y="2849526"/>
            <a:ext cx="150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0010AA10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D6FA7C-68B7-49D5-8B76-BC8A738F3139}"/>
              </a:ext>
            </a:extLst>
          </p:cNvPr>
          <p:cNvSpPr txBox="1"/>
          <p:nvPr/>
        </p:nvSpPr>
        <p:spPr>
          <a:xfrm>
            <a:off x="1847424" y="3085313"/>
            <a:ext cx="150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0060FF04 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7B25A08-84A0-4247-A7BA-A3D45745FE85}"/>
              </a:ext>
            </a:extLst>
          </p:cNvPr>
          <p:cNvSpPr txBox="1"/>
          <p:nvPr/>
        </p:nvSpPr>
        <p:spPr>
          <a:xfrm>
            <a:off x="6824357" y="4012753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</p:spTree>
    <p:extLst>
      <p:ext uri="{BB962C8B-B14F-4D97-AF65-F5344CB8AC3E}">
        <p14:creationId xmlns:p14="http://schemas.microsoft.com/office/powerpoint/2010/main" val="20870247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F67BD02-52FE-476B-89C0-5BC686F19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52" y="1052511"/>
            <a:ext cx="3733800" cy="189547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C6002C0-771A-440F-B0D1-9B528FB76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623" y="2911232"/>
            <a:ext cx="1083696" cy="1255501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7A7D456E-584E-4837-8CA2-676720C7403D}"/>
              </a:ext>
            </a:extLst>
          </p:cNvPr>
          <p:cNvSpPr/>
          <p:nvPr/>
        </p:nvSpPr>
        <p:spPr>
          <a:xfrm>
            <a:off x="2982812" y="2047326"/>
            <a:ext cx="1512069" cy="90066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Diminuindo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618328-E619-4F85-9632-882293A87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1493" y="1052511"/>
            <a:ext cx="4191000" cy="18478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443B6FC-7C87-4F10-A288-2DCDA4E7E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797" y="2803400"/>
            <a:ext cx="923656" cy="80050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4C00FF-3335-41FA-9719-EF911FF5C944}"/>
              </a:ext>
            </a:extLst>
          </p:cNvPr>
          <p:cNvSpPr txBox="1"/>
          <p:nvPr/>
        </p:nvSpPr>
        <p:spPr>
          <a:xfrm>
            <a:off x="1847424" y="3085313"/>
            <a:ext cx="150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0060FF04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759A300-1168-4EE1-B389-6C36F8557EAB}"/>
              </a:ext>
            </a:extLst>
          </p:cNvPr>
          <p:cNvSpPr txBox="1"/>
          <p:nvPr/>
        </p:nvSpPr>
        <p:spPr>
          <a:xfrm>
            <a:off x="7002619" y="2909099"/>
            <a:ext cx="1508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0060FF04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</p:spTree>
    <p:extLst>
      <p:ext uri="{BB962C8B-B14F-4D97-AF65-F5344CB8AC3E}">
        <p14:creationId xmlns:p14="http://schemas.microsoft.com/office/powerpoint/2010/main" val="3137237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CCCFA4B-BDFC-4239-B5FA-1C95E13C088D}"/>
              </a:ext>
            </a:extLst>
          </p:cNvPr>
          <p:cNvSpPr txBox="1"/>
          <p:nvPr/>
        </p:nvSpPr>
        <p:spPr>
          <a:xfrm>
            <a:off x="627960" y="1265973"/>
            <a:ext cx="79651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pt-BR" sz="2800" b="0" i="0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ermite que o espaço em memória seja alocado apenas quando necessário</a:t>
            </a:r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Além disso, a </a:t>
            </a:r>
            <a:r>
              <a:rPr lang="pt-BR" sz="28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alocação dinâmica</a:t>
            </a:r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permite </a:t>
            </a:r>
            <a:r>
              <a:rPr lang="pt-BR" sz="2800" b="1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aumentar</a:t>
            </a:r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ou até </a:t>
            </a:r>
            <a:r>
              <a:rPr lang="pt-BR" sz="2800" b="1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diminuir</a:t>
            </a:r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quantidade de memória alocada. A função </a:t>
            </a:r>
            <a:r>
              <a:rPr lang="pt-BR" sz="2800" b="1" i="0" dirty="0" err="1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sizeof</a:t>
            </a:r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determina o número de bytes para um determinado tipo de dados.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537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4D0A3E19-90FE-4D03-9B5E-B2DA05E20C2D}"/>
              </a:ext>
            </a:extLst>
          </p:cNvPr>
          <p:cNvSpPr txBox="1"/>
          <p:nvPr/>
        </p:nvSpPr>
        <p:spPr>
          <a:xfrm>
            <a:off x="3476848" y="719454"/>
            <a:ext cx="35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3 x 5 de inteiros</a:t>
            </a:r>
          </a:p>
        </p:txBody>
      </p:sp>
    </p:spTree>
    <p:extLst>
      <p:ext uri="{BB962C8B-B14F-4D97-AF65-F5344CB8AC3E}">
        <p14:creationId xmlns:p14="http://schemas.microsoft.com/office/powerpoint/2010/main" val="23798055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9B2E452-F5BA-4E27-B2F8-B9091355F455}"/>
              </a:ext>
            </a:extLst>
          </p:cNvPr>
          <p:cNvSpPr/>
          <p:nvPr/>
        </p:nvSpPr>
        <p:spPr>
          <a:xfrm>
            <a:off x="723282" y="1532840"/>
            <a:ext cx="3386010" cy="238499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6708118-A8EA-4EE2-B4FC-F08575B3D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285" y="2398945"/>
            <a:ext cx="1164529" cy="14111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2DD3B50-ED67-45AF-903B-E88786F9061C}"/>
              </a:ext>
            </a:extLst>
          </p:cNvPr>
          <p:cNvSpPr txBox="1"/>
          <p:nvPr/>
        </p:nvSpPr>
        <p:spPr>
          <a:xfrm>
            <a:off x="3476848" y="719454"/>
            <a:ext cx="35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3 x 5 de inteiros</a:t>
            </a:r>
          </a:p>
        </p:txBody>
      </p:sp>
    </p:spTree>
    <p:extLst>
      <p:ext uri="{BB962C8B-B14F-4D97-AF65-F5344CB8AC3E}">
        <p14:creationId xmlns:p14="http://schemas.microsoft.com/office/powerpoint/2010/main" val="416677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9B2E452-F5BA-4E27-B2F8-B9091355F455}"/>
              </a:ext>
            </a:extLst>
          </p:cNvPr>
          <p:cNvSpPr/>
          <p:nvPr/>
        </p:nvSpPr>
        <p:spPr>
          <a:xfrm>
            <a:off x="723282" y="1532840"/>
            <a:ext cx="3386010" cy="238499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6708118-A8EA-4EE2-B4FC-F08575B3D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949" y="1728172"/>
            <a:ext cx="1164529" cy="1411135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FC80534C-8BEB-4831-9A1F-6BA1C80BB135}"/>
              </a:ext>
            </a:extLst>
          </p:cNvPr>
          <p:cNvSpPr/>
          <p:nvPr/>
        </p:nvSpPr>
        <p:spPr>
          <a:xfrm rot="1676900">
            <a:off x="4337715" y="1559200"/>
            <a:ext cx="749147" cy="377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17CDF6E-580B-4330-8574-0AA349D4BF61}"/>
              </a:ext>
            </a:extLst>
          </p:cNvPr>
          <p:cNvSpPr txBox="1"/>
          <p:nvPr/>
        </p:nvSpPr>
        <p:spPr>
          <a:xfrm>
            <a:off x="3476848" y="719454"/>
            <a:ext cx="35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3 x 5 de inteiros</a:t>
            </a:r>
          </a:p>
        </p:txBody>
      </p:sp>
    </p:spTree>
    <p:extLst>
      <p:ext uri="{BB962C8B-B14F-4D97-AF65-F5344CB8AC3E}">
        <p14:creationId xmlns:p14="http://schemas.microsoft.com/office/powerpoint/2010/main" val="194629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9B2E452-F5BA-4E27-B2F8-B9091355F455}"/>
              </a:ext>
            </a:extLst>
          </p:cNvPr>
          <p:cNvSpPr/>
          <p:nvPr/>
        </p:nvSpPr>
        <p:spPr>
          <a:xfrm>
            <a:off x="653084" y="1750206"/>
            <a:ext cx="4117220" cy="390165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6708118-A8EA-4EE2-B4FC-F08575B3D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949" y="1728172"/>
            <a:ext cx="1164529" cy="14111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79436E-43DF-4DCC-AB55-4A7379844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436" y="2587587"/>
            <a:ext cx="1457325" cy="1590675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170E01-3EB5-4408-9FBA-B67F6EB6390B}"/>
              </a:ext>
            </a:extLst>
          </p:cNvPr>
          <p:cNvCxnSpPr>
            <a:cxnSpLocks/>
          </p:cNvCxnSpPr>
          <p:nvPr/>
        </p:nvCxnSpPr>
        <p:spPr>
          <a:xfrm>
            <a:off x="5816906" y="2080123"/>
            <a:ext cx="838354" cy="79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4856215-F052-42F0-A3F4-E66116ADF328}"/>
              </a:ext>
            </a:extLst>
          </p:cNvPr>
          <p:cNvCxnSpPr>
            <a:cxnSpLocks/>
          </p:cNvCxnSpPr>
          <p:nvPr/>
        </p:nvCxnSpPr>
        <p:spPr>
          <a:xfrm>
            <a:off x="5857088" y="2445566"/>
            <a:ext cx="798172" cy="86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811CE34-A696-40AA-A508-A6D77ADD0B81}"/>
              </a:ext>
            </a:extLst>
          </p:cNvPr>
          <p:cNvCxnSpPr>
            <a:cxnSpLocks/>
          </p:cNvCxnSpPr>
          <p:nvPr/>
        </p:nvCxnSpPr>
        <p:spPr>
          <a:xfrm>
            <a:off x="5857088" y="2874405"/>
            <a:ext cx="798172" cy="96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eta: Dobrada 31">
            <a:extLst>
              <a:ext uri="{FF2B5EF4-FFF2-40B4-BE49-F238E27FC236}">
                <a16:creationId xmlns:a16="http://schemas.microsoft.com/office/drawing/2014/main" id="{FC342A8B-7A05-4280-A6A9-A29153094D0D}"/>
              </a:ext>
            </a:extLst>
          </p:cNvPr>
          <p:cNvSpPr/>
          <p:nvPr/>
        </p:nvSpPr>
        <p:spPr>
          <a:xfrm flipV="1">
            <a:off x="2639292" y="2368699"/>
            <a:ext cx="3509186" cy="1411136"/>
          </a:xfrm>
          <a:prstGeom prst="bentArrow">
            <a:avLst>
              <a:gd name="adj1" fmla="val 25000"/>
              <a:gd name="adj2" fmla="val 21487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13EF3CA3-DAF6-4583-AAB9-C68F49996202}"/>
              </a:ext>
            </a:extLst>
          </p:cNvPr>
          <p:cNvSpPr txBox="1"/>
          <p:nvPr/>
        </p:nvSpPr>
        <p:spPr>
          <a:xfrm>
            <a:off x="3476848" y="719454"/>
            <a:ext cx="35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3 x 5 de inteiros</a:t>
            </a:r>
          </a:p>
        </p:txBody>
      </p:sp>
    </p:spTree>
    <p:extLst>
      <p:ext uri="{BB962C8B-B14F-4D97-AF65-F5344CB8AC3E}">
        <p14:creationId xmlns:p14="http://schemas.microsoft.com/office/powerpoint/2010/main" val="49263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708118-A8EA-4EE2-B4FC-F08575B3D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949" y="1728172"/>
            <a:ext cx="1164529" cy="14111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79436E-43DF-4DCC-AB55-4A7379844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436" y="2587587"/>
            <a:ext cx="1457325" cy="1590675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170E01-3EB5-4408-9FBA-B67F6EB6390B}"/>
              </a:ext>
            </a:extLst>
          </p:cNvPr>
          <p:cNvCxnSpPr>
            <a:cxnSpLocks/>
          </p:cNvCxnSpPr>
          <p:nvPr/>
        </p:nvCxnSpPr>
        <p:spPr>
          <a:xfrm>
            <a:off x="5816906" y="2080123"/>
            <a:ext cx="838354" cy="79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4856215-F052-42F0-A3F4-E66116ADF328}"/>
              </a:ext>
            </a:extLst>
          </p:cNvPr>
          <p:cNvCxnSpPr>
            <a:cxnSpLocks/>
          </p:cNvCxnSpPr>
          <p:nvPr/>
        </p:nvCxnSpPr>
        <p:spPr>
          <a:xfrm>
            <a:off x="5857088" y="2445566"/>
            <a:ext cx="798172" cy="86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811CE34-A696-40AA-A508-A6D77ADD0B81}"/>
              </a:ext>
            </a:extLst>
          </p:cNvPr>
          <p:cNvCxnSpPr>
            <a:cxnSpLocks/>
          </p:cNvCxnSpPr>
          <p:nvPr/>
        </p:nvCxnSpPr>
        <p:spPr>
          <a:xfrm>
            <a:off x="5857088" y="2874405"/>
            <a:ext cx="798172" cy="96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DD0F0A-D36E-4DAA-8271-B81A45423AB6}"/>
              </a:ext>
            </a:extLst>
          </p:cNvPr>
          <p:cNvSpPr txBox="1"/>
          <p:nvPr/>
        </p:nvSpPr>
        <p:spPr>
          <a:xfrm>
            <a:off x="3476848" y="719454"/>
            <a:ext cx="35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3 x 5 de inteiros</a:t>
            </a:r>
          </a:p>
        </p:txBody>
      </p:sp>
    </p:spTree>
    <p:extLst>
      <p:ext uri="{BB962C8B-B14F-4D97-AF65-F5344CB8AC3E}">
        <p14:creationId xmlns:p14="http://schemas.microsoft.com/office/powerpoint/2010/main" val="8874510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708118-A8EA-4EE2-B4FC-F08575B3D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949" y="1728172"/>
            <a:ext cx="1164529" cy="14111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79436E-43DF-4DCC-AB55-4A7379844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436" y="2587587"/>
            <a:ext cx="1457325" cy="1590675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170E01-3EB5-4408-9FBA-B67F6EB6390B}"/>
              </a:ext>
            </a:extLst>
          </p:cNvPr>
          <p:cNvCxnSpPr>
            <a:cxnSpLocks/>
          </p:cNvCxnSpPr>
          <p:nvPr/>
        </p:nvCxnSpPr>
        <p:spPr>
          <a:xfrm>
            <a:off x="5816906" y="2080123"/>
            <a:ext cx="838354" cy="79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4856215-F052-42F0-A3F4-E66116ADF328}"/>
              </a:ext>
            </a:extLst>
          </p:cNvPr>
          <p:cNvCxnSpPr>
            <a:cxnSpLocks/>
          </p:cNvCxnSpPr>
          <p:nvPr/>
        </p:nvCxnSpPr>
        <p:spPr>
          <a:xfrm>
            <a:off x="5857088" y="2445566"/>
            <a:ext cx="798172" cy="86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811CE34-A696-40AA-A508-A6D77ADD0B81}"/>
              </a:ext>
            </a:extLst>
          </p:cNvPr>
          <p:cNvCxnSpPr>
            <a:cxnSpLocks/>
          </p:cNvCxnSpPr>
          <p:nvPr/>
        </p:nvCxnSpPr>
        <p:spPr>
          <a:xfrm>
            <a:off x="5857088" y="2874405"/>
            <a:ext cx="798172" cy="96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DD0F0A-D36E-4DAA-8271-B81A45423AB6}"/>
              </a:ext>
            </a:extLst>
          </p:cNvPr>
          <p:cNvSpPr txBox="1"/>
          <p:nvPr/>
        </p:nvSpPr>
        <p:spPr>
          <a:xfrm>
            <a:off x="3476848" y="719454"/>
            <a:ext cx="35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3 x 5 de inteiros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1BDE326-B308-4469-959A-D6B04FFDA358}"/>
              </a:ext>
            </a:extLst>
          </p:cNvPr>
          <p:cNvSpPr txBox="1"/>
          <p:nvPr/>
        </p:nvSpPr>
        <p:spPr>
          <a:xfrm>
            <a:off x="194843" y="3049827"/>
            <a:ext cx="5005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Como redimensionar para 6 x 5?</a:t>
            </a:r>
          </a:p>
        </p:txBody>
      </p:sp>
    </p:spTree>
    <p:extLst>
      <p:ext uri="{BB962C8B-B14F-4D97-AF65-F5344CB8AC3E}">
        <p14:creationId xmlns:p14="http://schemas.microsoft.com/office/powerpoint/2010/main" val="2558339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708118-A8EA-4EE2-B4FC-F08575B3D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949" y="1728172"/>
            <a:ext cx="1164529" cy="141113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779436E-43DF-4DCC-AB55-4A7379844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436" y="2587587"/>
            <a:ext cx="1457325" cy="1590675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170E01-3EB5-4408-9FBA-B67F6EB6390B}"/>
              </a:ext>
            </a:extLst>
          </p:cNvPr>
          <p:cNvCxnSpPr>
            <a:cxnSpLocks/>
          </p:cNvCxnSpPr>
          <p:nvPr/>
        </p:nvCxnSpPr>
        <p:spPr>
          <a:xfrm>
            <a:off x="5816906" y="2080123"/>
            <a:ext cx="838354" cy="794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4856215-F052-42F0-A3F4-E66116ADF328}"/>
              </a:ext>
            </a:extLst>
          </p:cNvPr>
          <p:cNvCxnSpPr>
            <a:cxnSpLocks/>
          </p:cNvCxnSpPr>
          <p:nvPr/>
        </p:nvCxnSpPr>
        <p:spPr>
          <a:xfrm>
            <a:off x="5857088" y="2445566"/>
            <a:ext cx="798172" cy="86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DD0F0A-D36E-4DAA-8271-B81A45423AB6}"/>
              </a:ext>
            </a:extLst>
          </p:cNvPr>
          <p:cNvSpPr txBox="1"/>
          <p:nvPr/>
        </p:nvSpPr>
        <p:spPr>
          <a:xfrm>
            <a:off x="3476848" y="719454"/>
            <a:ext cx="35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3 x 5 de inteiros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1BDE326-B308-4469-959A-D6B04FFDA358}"/>
              </a:ext>
            </a:extLst>
          </p:cNvPr>
          <p:cNvSpPr txBox="1"/>
          <p:nvPr/>
        </p:nvSpPr>
        <p:spPr>
          <a:xfrm>
            <a:off x="194842" y="3049827"/>
            <a:ext cx="5155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Como redimensionar para 6 x 5?</a:t>
            </a:r>
          </a:p>
          <a:p>
            <a:r>
              <a:rPr lang="pt-BR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Realoca o vetor de ponteiros e aloca mais elementos para os novos ponteiros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F6E3755-4CA3-4178-9BF3-BA475493D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3962" y="2960801"/>
            <a:ext cx="1013567" cy="1191626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811CE34-A696-40AA-A508-A6D77ADD0B81}"/>
              </a:ext>
            </a:extLst>
          </p:cNvPr>
          <p:cNvCxnSpPr>
            <a:cxnSpLocks/>
          </p:cNvCxnSpPr>
          <p:nvPr/>
        </p:nvCxnSpPr>
        <p:spPr>
          <a:xfrm>
            <a:off x="5857088" y="2874405"/>
            <a:ext cx="798172" cy="962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4349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8579ED2-F23D-458A-A737-5F4FBDC91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946141"/>
            <a:ext cx="3074765" cy="381366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F4AF51-FAA5-4260-B26E-19896A3F5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10" y="692639"/>
            <a:ext cx="4591050" cy="287655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FDD0F0A-D36E-4DAA-8271-B81A45423AB6}"/>
              </a:ext>
            </a:extLst>
          </p:cNvPr>
          <p:cNvSpPr txBox="1"/>
          <p:nvPr/>
        </p:nvSpPr>
        <p:spPr>
          <a:xfrm>
            <a:off x="3636228" y="401761"/>
            <a:ext cx="5099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Realocando as linhas da matriz de 3 para 6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170E01-3EB5-4408-9FBA-B67F6EB6390B}"/>
              </a:ext>
            </a:extLst>
          </p:cNvPr>
          <p:cNvCxnSpPr>
            <a:cxnSpLocks/>
          </p:cNvCxnSpPr>
          <p:nvPr/>
        </p:nvCxnSpPr>
        <p:spPr>
          <a:xfrm flipV="1">
            <a:off x="5816906" y="1426845"/>
            <a:ext cx="738130" cy="23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72FDDFA-97D4-462D-BFE6-2DD5AEF374D8}"/>
              </a:ext>
            </a:extLst>
          </p:cNvPr>
          <p:cNvCxnSpPr>
            <a:cxnSpLocks/>
          </p:cNvCxnSpPr>
          <p:nvPr/>
        </p:nvCxnSpPr>
        <p:spPr>
          <a:xfrm flipV="1">
            <a:off x="5857088" y="2001861"/>
            <a:ext cx="697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483312B-5F41-489F-A67F-68C9312BE8A3}"/>
              </a:ext>
            </a:extLst>
          </p:cNvPr>
          <p:cNvCxnSpPr>
            <a:cxnSpLocks/>
          </p:cNvCxnSpPr>
          <p:nvPr/>
        </p:nvCxnSpPr>
        <p:spPr>
          <a:xfrm>
            <a:off x="5836997" y="2322884"/>
            <a:ext cx="718039" cy="33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9368941-B153-4F0F-A67B-62C782834188}"/>
              </a:ext>
            </a:extLst>
          </p:cNvPr>
          <p:cNvSpPr/>
          <p:nvPr/>
        </p:nvSpPr>
        <p:spPr>
          <a:xfrm>
            <a:off x="756332" y="2339720"/>
            <a:ext cx="3562279" cy="243047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C27240B0-1D3C-442E-9C44-F50B448C2E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2086" y="2852970"/>
            <a:ext cx="2028825" cy="18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8579ED2-F23D-458A-A737-5F4FBDC91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946141"/>
            <a:ext cx="3074765" cy="3813661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F4AF51-FAA5-4260-B26E-19896A3F5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10" y="692639"/>
            <a:ext cx="4591050" cy="2876550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170E01-3EB5-4408-9FBA-B67F6EB6390B}"/>
              </a:ext>
            </a:extLst>
          </p:cNvPr>
          <p:cNvCxnSpPr>
            <a:cxnSpLocks/>
          </p:cNvCxnSpPr>
          <p:nvPr/>
        </p:nvCxnSpPr>
        <p:spPr>
          <a:xfrm flipV="1">
            <a:off x="5816906" y="1426845"/>
            <a:ext cx="738130" cy="23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4856215-F052-42F0-A3F4-E66116ADF328}"/>
              </a:ext>
            </a:extLst>
          </p:cNvPr>
          <p:cNvCxnSpPr>
            <a:cxnSpLocks/>
          </p:cNvCxnSpPr>
          <p:nvPr/>
        </p:nvCxnSpPr>
        <p:spPr>
          <a:xfrm>
            <a:off x="5857088" y="2929703"/>
            <a:ext cx="697948" cy="87641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811CE34-A696-40AA-A508-A6D77ADD0B81}"/>
              </a:ext>
            </a:extLst>
          </p:cNvPr>
          <p:cNvCxnSpPr>
            <a:cxnSpLocks/>
          </p:cNvCxnSpPr>
          <p:nvPr/>
        </p:nvCxnSpPr>
        <p:spPr>
          <a:xfrm>
            <a:off x="5880745" y="3245657"/>
            <a:ext cx="674291" cy="12023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72FDDFA-97D4-462D-BFE6-2DD5AEF374D8}"/>
              </a:ext>
            </a:extLst>
          </p:cNvPr>
          <p:cNvCxnSpPr>
            <a:cxnSpLocks/>
          </p:cNvCxnSpPr>
          <p:nvPr/>
        </p:nvCxnSpPr>
        <p:spPr>
          <a:xfrm flipV="1">
            <a:off x="5857088" y="2001861"/>
            <a:ext cx="697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483312B-5F41-489F-A67F-68C9312BE8A3}"/>
              </a:ext>
            </a:extLst>
          </p:cNvPr>
          <p:cNvCxnSpPr>
            <a:cxnSpLocks/>
          </p:cNvCxnSpPr>
          <p:nvPr/>
        </p:nvCxnSpPr>
        <p:spPr>
          <a:xfrm>
            <a:off x="5836997" y="2322884"/>
            <a:ext cx="718039" cy="33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DB5E92-B15D-45F7-98E5-5A7C57BDEB08}"/>
              </a:ext>
            </a:extLst>
          </p:cNvPr>
          <p:cNvCxnSpPr>
            <a:cxnSpLocks/>
          </p:cNvCxnSpPr>
          <p:nvPr/>
        </p:nvCxnSpPr>
        <p:spPr>
          <a:xfrm>
            <a:off x="5880745" y="2609019"/>
            <a:ext cx="674291" cy="578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13E192B-902E-4B3D-BA83-6E63C11393E9}"/>
              </a:ext>
            </a:extLst>
          </p:cNvPr>
          <p:cNvSpPr/>
          <p:nvPr/>
        </p:nvSpPr>
        <p:spPr>
          <a:xfrm>
            <a:off x="761195" y="2518112"/>
            <a:ext cx="4096353" cy="445056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DFA27D4-8DFA-4A6B-BE76-C47079333B1E}"/>
              </a:ext>
            </a:extLst>
          </p:cNvPr>
          <p:cNvSpPr txBox="1"/>
          <p:nvPr/>
        </p:nvSpPr>
        <p:spPr>
          <a:xfrm>
            <a:off x="3636228" y="401761"/>
            <a:ext cx="5099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Alocando memória para os novos ponteiros</a:t>
            </a:r>
          </a:p>
        </p:txBody>
      </p:sp>
    </p:spTree>
    <p:extLst>
      <p:ext uri="{BB962C8B-B14F-4D97-AF65-F5344CB8AC3E}">
        <p14:creationId xmlns:p14="http://schemas.microsoft.com/office/powerpoint/2010/main" val="362793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BE2F0F9-CFB8-4816-B1F8-6DD46BA83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167" y="833062"/>
            <a:ext cx="3586111" cy="390867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F4AF51-FAA5-4260-B26E-19896A3F5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10" y="692639"/>
            <a:ext cx="4591050" cy="2876550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170E01-3EB5-4408-9FBA-B67F6EB6390B}"/>
              </a:ext>
            </a:extLst>
          </p:cNvPr>
          <p:cNvCxnSpPr>
            <a:cxnSpLocks/>
          </p:cNvCxnSpPr>
          <p:nvPr/>
        </p:nvCxnSpPr>
        <p:spPr>
          <a:xfrm flipV="1">
            <a:off x="5816906" y="1426845"/>
            <a:ext cx="738130" cy="23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4856215-F052-42F0-A3F4-E66116ADF328}"/>
              </a:ext>
            </a:extLst>
          </p:cNvPr>
          <p:cNvCxnSpPr>
            <a:cxnSpLocks/>
          </p:cNvCxnSpPr>
          <p:nvPr/>
        </p:nvCxnSpPr>
        <p:spPr>
          <a:xfrm>
            <a:off x="5857088" y="2929703"/>
            <a:ext cx="697948" cy="87641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811CE34-A696-40AA-A508-A6D77ADD0B81}"/>
              </a:ext>
            </a:extLst>
          </p:cNvPr>
          <p:cNvCxnSpPr>
            <a:cxnSpLocks/>
          </p:cNvCxnSpPr>
          <p:nvPr/>
        </p:nvCxnSpPr>
        <p:spPr>
          <a:xfrm>
            <a:off x="5880745" y="3245657"/>
            <a:ext cx="674291" cy="12023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72FDDFA-97D4-462D-BFE6-2DD5AEF374D8}"/>
              </a:ext>
            </a:extLst>
          </p:cNvPr>
          <p:cNvCxnSpPr>
            <a:cxnSpLocks/>
          </p:cNvCxnSpPr>
          <p:nvPr/>
        </p:nvCxnSpPr>
        <p:spPr>
          <a:xfrm flipV="1">
            <a:off x="5857088" y="2001861"/>
            <a:ext cx="697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483312B-5F41-489F-A67F-68C9312BE8A3}"/>
              </a:ext>
            </a:extLst>
          </p:cNvPr>
          <p:cNvCxnSpPr>
            <a:cxnSpLocks/>
          </p:cNvCxnSpPr>
          <p:nvPr/>
        </p:nvCxnSpPr>
        <p:spPr>
          <a:xfrm>
            <a:off x="5836997" y="2322884"/>
            <a:ext cx="718039" cy="33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DB5E92-B15D-45F7-98E5-5A7C57BDEB08}"/>
              </a:ext>
            </a:extLst>
          </p:cNvPr>
          <p:cNvCxnSpPr>
            <a:cxnSpLocks/>
          </p:cNvCxnSpPr>
          <p:nvPr/>
        </p:nvCxnSpPr>
        <p:spPr>
          <a:xfrm>
            <a:off x="5880745" y="2609019"/>
            <a:ext cx="674291" cy="578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DFA27D4-8DFA-4A6B-BE76-C47079333B1E}"/>
              </a:ext>
            </a:extLst>
          </p:cNvPr>
          <p:cNvSpPr txBox="1"/>
          <p:nvPr/>
        </p:nvSpPr>
        <p:spPr>
          <a:xfrm>
            <a:off x="3636228" y="401761"/>
            <a:ext cx="509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redimensionada para </a:t>
            </a:r>
            <a:r>
              <a:rPr lang="pt-BR" sz="2400" b="1" dirty="0">
                <a:highlight>
                  <a:srgbClr val="FFFF00"/>
                </a:highlight>
              </a:rPr>
              <a:t>6x5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7292BBD-FE14-4AC0-BB9A-E68AB1FDC63F}"/>
              </a:ext>
            </a:extLst>
          </p:cNvPr>
          <p:cNvSpPr txBox="1"/>
          <p:nvPr/>
        </p:nvSpPr>
        <p:spPr>
          <a:xfrm>
            <a:off x="150774" y="3600193"/>
            <a:ext cx="5155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E se tivéssemos que aumentar as colunas de cada linha?</a:t>
            </a:r>
            <a:endParaRPr lang="pt-BR" sz="2400" b="1" dirty="0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4729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F32A629C-6271-4F9E-ACE1-CC719F1ABE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140266"/>
              </p:ext>
            </p:extLst>
          </p:nvPr>
        </p:nvGraphicFramePr>
        <p:xfrm>
          <a:off x="56453" y="2200175"/>
          <a:ext cx="1634699" cy="175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987000" imgH="4279320" progId="Photoshop.Image.12">
                  <p:embed/>
                </p:oleObj>
              </mc:Choice>
              <mc:Fallback>
                <p:oleObj name="Image" r:id="rId2" imgW="3987000" imgH="4279320" progId="Photoshop.Image.12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A6F7617F-BACD-41FB-8665-0149670FBB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453" y="2200175"/>
                        <a:ext cx="1634699" cy="175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7" name="Google Shape;111;p23">
            <a:extLst>
              <a:ext uri="{FF2B5EF4-FFF2-40B4-BE49-F238E27FC236}">
                <a16:creationId xmlns:a16="http://schemas.microsoft.com/office/drawing/2014/main" id="{F2686287-7094-40ED-AFF8-C22228CDBD63}"/>
              </a:ext>
            </a:extLst>
          </p:cNvPr>
          <p:cNvSpPr txBox="1">
            <a:spLocks/>
          </p:cNvSpPr>
          <p:nvPr/>
        </p:nvSpPr>
        <p:spPr>
          <a:xfrm>
            <a:off x="3074591" y="2375893"/>
            <a:ext cx="4899828" cy="122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5252" algn="just">
              <a:buSzPct val="87500"/>
            </a:pPr>
            <a:r>
              <a:rPr lang="pt-BR" sz="2800" dirty="0"/>
              <a:t>Alocação de memória em tempo de execução.</a:t>
            </a:r>
          </a:p>
        </p:txBody>
      </p:sp>
      <p:sp>
        <p:nvSpPr>
          <p:cNvPr id="10" name="Google Shape;110;p23">
            <a:extLst>
              <a:ext uri="{FF2B5EF4-FFF2-40B4-BE49-F238E27FC236}">
                <a16:creationId xmlns:a16="http://schemas.microsoft.com/office/drawing/2014/main" id="{5EDCFBD7-683B-4B24-96FD-20FE2BDFABCD}"/>
              </a:ext>
            </a:extLst>
          </p:cNvPr>
          <p:cNvSpPr/>
          <p:nvPr/>
        </p:nvSpPr>
        <p:spPr>
          <a:xfrm>
            <a:off x="638484" y="699220"/>
            <a:ext cx="3741600" cy="1312500"/>
          </a:xfrm>
          <a:prstGeom prst="wedgeEllipseCallout">
            <a:avLst>
              <a:gd name="adj1" fmla="val -36672"/>
              <a:gd name="adj2" fmla="val 7691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O que é alocação dinâmica de memória?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8953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BE2F0F9-CFB8-4816-B1F8-6DD46BA83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167" y="833062"/>
            <a:ext cx="3586111" cy="3908677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44CE8F-3960-42B5-AD20-FD7F382D3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498" y="719454"/>
            <a:ext cx="4533900" cy="20574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AF4AF51-FAA5-4260-B26E-19896A3F54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810" y="692639"/>
            <a:ext cx="4591050" cy="2876550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170E01-3EB5-4408-9FBA-B67F6EB6390B}"/>
              </a:ext>
            </a:extLst>
          </p:cNvPr>
          <p:cNvCxnSpPr>
            <a:cxnSpLocks/>
          </p:cNvCxnSpPr>
          <p:nvPr/>
        </p:nvCxnSpPr>
        <p:spPr>
          <a:xfrm flipV="1">
            <a:off x="5816906" y="1426845"/>
            <a:ext cx="738130" cy="23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4856215-F052-42F0-A3F4-E66116ADF328}"/>
              </a:ext>
            </a:extLst>
          </p:cNvPr>
          <p:cNvCxnSpPr>
            <a:cxnSpLocks/>
          </p:cNvCxnSpPr>
          <p:nvPr/>
        </p:nvCxnSpPr>
        <p:spPr>
          <a:xfrm>
            <a:off x="5857088" y="2929703"/>
            <a:ext cx="697948" cy="87641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811CE34-A696-40AA-A508-A6D77ADD0B81}"/>
              </a:ext>
            </a:extLst>
          </p:cNvPr>
          <p:cNvCxnSpPr>
            <a:cxnSpLocks/>
          </p:cNvCxnSpPr>
          <p:nvPr/>
        </p:nvCxnSpPr>
        <p:spPr>
          <a:xfrm>
            <a:off x="5880745" y="3245657"/>
            <a:ext cx="674291" cy="12023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72FDDFA-97D4-462D-BFE6-2DD5AEF374D8}"/>
              </a:ext>
            </a:extLst>
          </p:cNvPr>
          <p:cNvCxnSpPr>
            <a:cxnSpLocks/>
          </p:cNvCxnSpPr>
          <p:nvPr/>
        </p:nvCxnSpPr>
        <p:spPr>
          <a:xfrm flipV="1">
            <a:off x="5857088" y="2001861"/>
            <a:ext cx="697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483312B-5F41-489F-A67F-68C9312BE8A3}"/>
              </a:ext>
            </a:extLst>
          </p:cNvPr>
          <p:cNvCxnSpPr>
            <a:cxnSpLocks/>
          </p:cNvCxnSpPr>
          <p:nvPr/>
        </p:nvCxnSpPr>
        <p:spPr>
          <a:xfrm>
            <a:off x="5836997" y="2322884"/>
            <a:ext cx="718039" cy="33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DB5E92-B15D-45F7-98E5-5A7C57BDEB08}"/>
              </a:ext>
            </a:extLst>
          </p:cNvPr>
          <p:cNvCxnSpPr>
            <a:cxnSpLocks/>
          </p:cNvCxnSpPr>
          <p:nvPr/>
        </p:nvCxnSpPr>
        <p:spPr>
          <a:xfrm>
            <a:off x="5880745" y="2609019"/>
            <a:ext cx="674291" cy="578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DFA27D4-8DFA-4A6B-BE76-C47079333B1E}"/>
              </a:ext>
            </a:extLst>
          </p:cNvPr>
          <p:cNvSpPr txBox="1"/>
          <p:nvPr/>
        </p:nvSpPr>
        <p:spPr>
          <a:xfrm>
            <a:off x="3636228" y="401761"/>
            <a:ext cx="509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redimensionada para </a:t>
            </a:r>
            <a:r>
              <a:rPr lang="pt-BR" sz="2400" b="1" dirty="0">
                <a:highlight>
                  <a:srgbClr val="FFFF00"/>
                </a:highlight>
              </a:rPr>
              <a:t>6x5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7292BBD-FE14-4AC0-BB9A-E68AB1FDC63F}"/>
              </a:ext>
            </a:extLst>
          </p:cNvPr>
          <p:cNvSpPr txBox="1"/>
          <p:nvPr/>
        </p:nvSpPr>
        <p:spPr>
          <a:xfrm>
            <a:off x="150774" y="3600193"/>
            <a:ext cx="5214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70C0"/>
                </a:solidFill>
              </a:rPr>
              <a:t>E se tivéssemos que aumentar as colunas de cada linha?</a:t>
            </a:r>
            <a:br>
              <a:rPr lang="pt-BR" sz="2400" b="1" dirty="0">
                <a:solidFill>
                  <a:srgbClr val="0070C0"/>
                </a:solidFill>
              </a:rPr>
            </a:br>
            <a:r>
              <a:rPr lang="pt-BR" sz="2400" b="1" dirty="0">
                <a:solidFill>
                  <a:srgbClr val="0070C0"/>
                </a:solidFill>
                <a:highlight>
                  <a:srgbClr val="FFFF00"/>
                </a:highlight>
              </a:rPr>
              <a:t>Teríamos que realocar as colunas!</a:t>
            </a:r>
          </a:p>
        </p:txBody>
      </p:sp>
    </p:spTree>
    <p:extLst>
      <p:ext uri="{BB962C8B-B14F-4D97-AF65-F5344CB8AC3E}">
        <p14:creationId xmlns:p14="http://schemas.microsoft.com/office/powerpoint/2010/main" val="2377057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96D0F15-CD1B-470B-97F4-8555BFD42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096" y="1010737"/>
            <a:ext cx="3373217" cy="362736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447B0367-A986-4D39-82AF-85B540DF7F21}"/>
              </a:ext>
            </a:extLst>
          </p:cNvPr>
          <p:cNvSpPr txBox="1"/>
          <p:nvPr/>
        </p:nvSpPr>
        <p:spPr>
          <a:xfrm>
            <a:off x="11979552" y="3836539"/>
            <a:ext cx="24590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endereço de memória poderá mudar ou não, depende do quão fragmentado esteja a memória.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3170E01-3EB5-4408-9FBA-B67F6EB6390B}"/>
              </a:ext>
            </a:extLst>
          </p:cNvPr>
          <p:cNvCxnSpPr>
            <a:cxnSpLocks/>
          </p:cNvCxnSpPr>
          <p:nvPr/>
        </p:nvCxnSpPr>
        <p:spPr>
          <a:xfrm flipV="1">
            <a:off x="5816906" y="1426845"/>
            <a:ext cx="738130" cy="23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4856215-F052-42F0-A3F4-E66116ADF328}"/>
              </a:ext>
            </a:extLst>
          </p:cNvPr>
          <p:cNvCxnSpPr>
            <a:cxnSpLocks/>
          </p:cNvCxnSpPr>
          <p:nvPr/>
        </p:nvCxnSpPr>
        <p:spPr>
          <a:xfrm>
            <a:off x="5857088" y="2929703"/>
            <a:ext cx="697948" cy="87641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2811CE34-A696-40AA-A508-A6D77ADD0B81}"/>
              </a:ext>
            </a:extLst>
          </p:cNvPr>
          <p:cNvCxnSpPr>
            <a:cxnSpLocks/>
          </p:cNvCxnSpPr>
          <p:nvPr/>
        </p:nvCxnSpPr>
        <p:spPr>
          <a:xfrm>
            <a:off x="5880745" y="3245657"/>
            <a:ext cx="674291" cy="12023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72FDDFA-97D4-462D-BFE6-2DD5AEF374D8}"/>
              </a:ext>
            </a:extLst>
          </p:cNvPr>
          <p:cNvCxnSpPr>
            <a:cxnSpLocks/>
          </p:cNvCxnSpPr>
          <p:nvPr/>
        </p:nvCxnSpPr>
        <p:spPr>
          <a:xfrm flipV="1">
            <a:off x="5857088" y="2001861"/>
            <a:ext cx="697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7483312B-5F41-489F-A67F-68C9312BE8A3}"/>
              </a:ext>
            </a:extLst>
          </p:cNvPr>
          <p:cNvCxnSpPr>
            <a:cxnSpLocks/>
          </p:cNvCxnSpPr>
          <p:nvPr/>
        </p:nvCxnSpPr>
        <p:spPr>
          <a:xfrm>
            <a:off x="5836997" y="2322884"/>
            <a:ext cx="718039" cy="337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DB5E92-B15D-45F7-98E5-5A7C57BDEB08}"/>
              </a:ext>
            </a:extLst>
          </p:cNvPr>
          <p:cNvCxnSpPr>
            <a:cxnSpLocks/>
          </p:cNvCxnSpPr>
          <p:nvPr/>
        </p:nvCxnSpPr>
        <p:spPr>
          <a:xfrm>
            <a:off x="5880745" y="2609019"/>
            <a:ext cx="674291" cy="578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7E597C87-F028-40DD-B2CB-B6D4FFF6D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36" y="670602"/>
            <a:ext cx="4667250" cy="3448050"/>
          </a:xfrm>
          <a:prstGeom prst="rect">
            <a:avLst/>
          </a:prstGeom>
        </p:spPr>
      </p:pic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8EEB78B-FB5E-48DA-A200-35C61FB6C82D}"/>
              </a:ext>
            </a:extLst>
          </p:cNvPr>
          <p:cNvSpPr/>
          <p:nvPr/>
        </p:nvSpPr>
        <p:spPr>
          <a:xfrm>
            <a:off x="506249" y="3058606"/>
            <a:ext cx="4615009" cy="461665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DFA27D4-8DFA-4A6B-BE76-C47079333B1E}"/>
              </a:ext>
            </a:extLst>
          </p:cNvPr>
          <p:cNvSpPr txBox="1"/>
          <p:nvPr/>
        </p:nvSpPr>
        <p:spPr>
          <a:xfrm>
            <a:off x="3636228" y="401761"/>
            <a:ext cx="5099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Matriz redimensionada para </a:t>
            </a:r>
            <a:r>
              <a:rPr lang="pt-BR" sz="2400" b="1" dirty="0">
                <a:highlight>
                  <a:srgbClr val="FFFF00"/>
                </a:highlight>
              </a:rPr>
              <a:t>6x7</a:t>
            </a:r>
          </a:p>
        </p:txBody>
      </p:sp>
    </p:spTree>
    <p:extLst>
      <p:ext uri="{BB962C8B-B14F-4D97-AF65-F5344CB8AC3E}">
        <p14:creationId xmlns:p14="http://schemas.microsoft.com/office/powerpoint/2010/main" val="207806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de04086e26_0_26"/>
          <p:cNvSpPr txBox="1">
            <a:spLocks noGrp="1"/>
          </p:cNvSpPr>
          <p:nvPr>
            <p:ph type="body" idx="1"/>
          </p:nvPr>
        </p:nvSpPr>
        <p:spPr>
          <a:xfrm>
            <a:off x="1122362" y="960096"/>
            <a:ext cx="6853200" cy="27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Alocação Dinâmica em C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4"/>
              </a:rPr>
              <a:t>Ponteiro em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C: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Alocação Dinâmica de Memória</a:t>
            </a:r>
            <a:endParaRPr lang="pt-BR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</a:rPr>
              <a:t>Alocação Dinâmica de Vetor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6"/>
              </a:rPr>
              <a:t>Alocação Dinâmica de Matriz</a:t>
            </a: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B4C7BBBC-40D0-476E-9636-215A4BB2AB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140266"/>
              </p:ext>
            </p:extLst>
          </p:nvPr>
        </p:nvGraphicFramePr>
        <p:xfrm>
          <a:off x="56453" y="2200175"/>
          <a:ext cx="1634699" cy="175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987000" imgH="4279320" progId="Photoshop.Image.12">
                  <p:embed/>
                </p:oleObj>
              </mc:Choice>
              <mc:Fallback>
                <p:oleObj name="Image" r:id="rId2" imgW="3987000" imgH="4279320" progId="Photoshop.Image.12">
                  <p:embed/>
                  <p:pic>
                    <p:nvPicPr>
                      <p:cNvPr id="16" name="Objeto 15">
                        <a:extLst>
                          <a:ext uri="{FF2B5EF4-FFF2-40B4-BE49-F238E27FC236}">
                            <a16:creationId xmlns:a16="http://schemas.microsoft.com/office/drawing/2014/main" id="{A6F7617F-BACD-41FB-8665-0149670FBB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453" y="2200175"/>
                        <a:ext cx="1634699" cy="175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7" name="Google Shape;111;p23">
            <a:extLst>
              <a:ext uri="{FF2B5EF4-FFF2-40B4-BE49-F238E27FC236}">
                <a16:creationId xmlns:a16="http://schemas.microsoft.com/office/drawing/2014/main" id="{F2686287-7094-40ED-AFF8-C22228CDBD63}"/>
              </a:ext>
            </a:extLst>
          </p:cNvPr>
          <p:cNvSpPr txBox="1">
            <a:spLocks/>
          </p:cNvSpPr>
          <p:nvPr/>
        </p:nvSpPr>
        <p:spPr>
          <a:xfrm>
            <a:off x="1279782" y="868968"/>
            <a:ext cx="7290060" cy="200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351948" algn="just">
              <a:buSzPct val="87500"/>
              <a:buFont typeface="Arial"/>
              <a:buChar char="▪"/>
            </a:pPr>
            <a:r>
              <a:rPr lang="pt-BR" sz="2400" dirty="0"/>
              <a:t>A alocação de memória é feita em blocos de bytes.</a:t>
            </a:r>
          </a:p>
          <a:p>
            <a:pPr marL="457200" indent="-351948" algn="just">
              <a:buSzPct val="87500"/>
              <a:buFont typeface="Arial"/>
              <a:buChar char="▪"/>
            </a:pPr>
            <a:r>
              <a:rPr lang="pt-BR" sz="2400" dirty="0"/>
              <a:t>Você precisa passar como parâmetro único quantos bytes de memória precisa.</a:t>
            </a:r>
          </a:p>
        </p:txBody>
      </p:sp>
      <p:sp>
        <p:nvSpPr>
          <p:cNvPr id="9" name="Google Shape;112;p23">
            <a:extLst>
              <a:ext uri="{FF2B5EF4-FFF2-40B4-BE49-F238E27FC236}">
                <a16:creationId xmlns:a16="http://schemas.microsoft.com/office/drawing/2014/main" id="{CB32396D-C084-4EA3-B0A8-4343D83366CB}"/>
              </a:ext>
            </a:extLst>
          </p:cNvPr>
          <p:cNvSpPr/>
          <p:nvPr/>
        </p:nvSpPr>
        <p:spPr>
          <a:xfrm>
            <a:off x="1864320" y="2298211"/>
            <a:ext cx="4206870" cy="1559063"/>
          </a:xfrm>
          <a:prstGeom prst="wedgeEllipseCallout">
            <a:avLst>
              <a:gd name="adj1" fmla="val -62639"/>
              <a:gd name="adj2" fmla="val 52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Como é feita a alocação de memória </a:t>
            </a:r>
            <a:r>
              <a:rPr lang="pt-BR" sz="2800" b="1" dirty="0" err="1">
                <a:solidFill>
                  <a:schemeClr val="bg1"/>
                </a:solidFill>
              </a:rPr>
              <a:t>malloc</a:t>
            </a:r>
            <a:r>
              <a:rPr lang="pt-BR" sz="2400" dirty="0">
                <a:solidFill>
                  <a:schemeClr val="lt1"/>
                </a:solidFill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12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A6F7617F-BACD-41FB-8665-0149670FBB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53790"/>
              </p:ext>
            </p:extLst>
          </p:nvPr>
        </p:nvGraphicFramePr>
        <p:xfrm>
          <a:off x="56453" y="2200175"/>
          <a:ext cx="1634699" cy="175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987000" imgH="4279320" progId="Photoshop.Image.12">
                  <p:embed/>
                </p:oleObj>
              </mc:Choice>
              <mc:Fallback>
                <p:oleObj name="Image" r:id="rId2" imgW="3987000" imgH="4279320" progId="Photoshop.Image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70B6B113-8BCD-420E-A455-BAAB246C2A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453" y="2200175"/>
                        <a:ext cx="1634699" cy="175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Google Shape;119;p24">
            <a:extLst>
              <a:ext uri="{FF2B5EF4-FFF2-40B4-BE49-F238E27FC236}">
                <a16:creationId xmlns:a16="http://schemas.microsoft.com/office/drawing/2014/main" id="{CF08F790-1E30-4D2C-8E7A-8BED0988C1B9}"/>
              </a:ext>
            </a:extLst>
          </p:cNvPr>
          <p:cNvSpPr/>
          <p:nvPr/>
        </p:nvSpPr>
        <p:spPr>
          <a:xfrm>
            <a:off x="508999" y="827624"/>
            <a:ext cx="3329354" cy="1299796"/>
          </a:xfrm>
          <a:prstGeom prst="wedgeEllipseCallout">
            <a:avLst>
              <a:gd name="adj1" fmla="val -38774"/>
              <a:gd name="adj2" fmla="val 664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E se eu não sei quantos bytes vou precisar</a:t>
            </a:r>
            <a:r>
              <a:rPr lang="pt-BR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20;p24">
            <a:extLst>
              <a:ext uri="{FF2B5EF4-FFF2-40B4-BE49-F238E27FC236}">
                <a16:creationId xmlns:a16="http://schemas.microsoft.com/office/drawing/2014/main" id="{5AF6B368-72C6-439A-B188-BD353B9CAC3A}"/>
              </a:ext>
            </a:extLst>
          </p:cNvPr>
          <p:cNvSpPr txBox="1">
            <a:spLocks/>
          </p:cNvSpPr>
          <p:nvPr/>
        </p:nvSpPr>
        <p:spPr>
          <a:xfrm>
            <a:off x="3476847" y="1816352"/>
            <a:ext cx="5390705" cy="2638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361950" algn="just">
              <a:buFont typeface="Arial"/>
              <a:buChar char="▪"/>
            </a:pPr>
            <a:r>
              <a:rPr lang="pt-BR" sz="2800" dirty="0"/>
              <a:t>Utilize o operador </a:t>
            </a:r>
            <a:r>
              <a:rPr lang="pt-BR" sz="2800" b="1" dirty="0" err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sizeof</a:t>
            </a:r>
            <a:r>
              <a:rPr lang="pt-BR" sz="2800" dirty="0"/>
              <a:t> para descobrir.</a:t>
            </a:r>
          </a:p>
          <a:p>
            <a:pPr marL="457200" indent="-361950" algn="just">
              <a:buFont typeface="Arial"/>
              <a:buChar char="▪"/>
            </a:pPr>
            <a:r>
              <a:rPr lang="pt-BR" sz="2800" dirty="0"/>
              <a:t>A função </a:t>
            </a:r>
            <a:r>
              <a:rPr lang="pt-BR" sz="2800" b="1" dirty="0" err="1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malloc</a:t>
            </a:r>
            <a:r>
              <a:rPr lang="pt-BR" sz="2800" dirty="0"/>
              <a:t> retorna o endereço inicial do bloco de memória alocado ou </a:t>
            </a:r>
            <a:r>
              <a:rPr lang="pt-BR" sz="2800" b="1" dirty="0">
                <a:solidFill>
                  <a:schemeClr val="accent1"/>
                </a:solidFill>
              </a:rPr>
              <a:t>NULL</a:t>
            </a:r>
            <a:r>
              <a:rPr lang="pt-BR" sz="2800" dirty="0"/>
              <a:t> caso não consiga alocar a quantidade de memória solicitada.</a:t>
            </a:r>
          </a:p>
        </p:txBody>
      </p:sp>
    </p:spTree>
    <p:extLst>
      <p:ext uri="{BB962C8B-B14F-4D97-AF65-F5344CB8AC3E}">
        <p14:creationId xmlns:p14="http://schemas.microsoft.com/office/powerpoint/2010/main" val="3591331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3BF4600A-91CD-44E9-BB2D-C8EC07C2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3" y="534128"/>
            <a:ext cx="6246239" cy="43091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93CE28-05EF-4A49-80F0-75F3E327A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935" y="646972"/>
            <a:ext cx="4019267" cy="95394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3C6C4816-DF50-423E-9E5C-4671A069CC0D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alocacao1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A20A5BD-09C8-4B76-A3B4-DAFA95A3C482}"/>
              </a:ext>
            </a:extLst>
          </p:cNvPr>
          <p:cNvCxnSpPr>
            <a:cxnSpLocks/>
          </p:cNvCxnSpPr>
          <p:nvPr/>
        </p:nvCxnSpPr>
        <p:spPr>
          <a:xfrm flipV="1">
            <a:off x="3625702" y="1127051"/>
            <a:ext cx="1438233" cy="176500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3813C1AC-B017-4AB6-B49A-2B03135E9158}"/>
              </a:ext>
            </a:extLst>
          </p:cNvPr>
          <p:cNvCxnSpPr>
            <a:cxnSpLocks/>
          </p:cNvCxnSpPr>
          <p:nvPr/>
        </p:nvCxnSpPr>
        <p:spPr>
          <a:xfrm flipV="1">
            <a:off x="3612230" y="1604184"/>
            <a:ext cx="1438233" cy="176500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0479284A-1466-4AE3-80B1-9B8AE2861C09}"/>
              </a:ext>
            </a:extLst>
          </p:cNvPr>
          <p:cNvSpPr/>
          <p:nvPr/>
        </p:nvSpPr>
        <p:spPr>
          <a:xfrm>
            <a:off x="548738" y="1904103"/>
            <a:ext cx="3417206" cy="33135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014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C6C4816-DF50-423E-9E5C-4671A069CC0D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alocacao1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37465128-1105-4F8C-9911-ADCDE79B10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421354"/>
              </p:ext>
            </p:extLst>
          </p:nvPr>
        </p:nvGraphicFramePr>
        <p:xfrm>
          <a:off x="7451561" y="1695934"/>
          <a:ext cx="1521543" cy="153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11040" imgH="3949200" progId="Photoshop.Image.12">
                  <p:embed/>
                </p:oleObj>
              </mc:Choice>
              <mc:Fallback>
                <p:oleObj name="Image" r:id="rId3" imgW="3911040" imgH="3949200" progId="Photoshop.Image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A6092464-8F62-45FB-89D3-71D930ED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51561" y="1695934"/>
                        <a:ext cx="1521543" cy="153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14B7E4C8-3AFF-4534-9D58-B8901B508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63" y="534128"/>
            <a:ext cx="6246239" cy="4309180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11DEAF4-BB29-4F88-971E-0E038495CE58}"/>
              </a:ext>
            </a:extLst>
          </p:cNvPr>
          <p:cNvSpPr/>
          <p:nvPr/>
        </p:nvSpPr>
        <p:spPr>
          <a:xfrm>
            <a:off x="576430" y="2426759"/>
            <a:ext cx="1107192" cy="283225"/>
          </a:xfrm>
          <a:prstGeom prst="round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Oval 1">
            <a:extLst>
              <a:ext uri="{FF2B5EF4-FFF2-40B4-BE49-F238E27FC236}">
                <a16:creationId xmlns:a16="http://schemas.microsoft.com/office/drawing/2014/main" id="{F7A11C68-F5AD-4F04-8D42-4973AA319C31}"/>
              </a:ext>
            </a:extLst>
          </p:cNvPr>
          <p:cNvSpPr/>
          <p:nvPr/>
        </p:nvSpPr>
        <p:spPr>
          <a:xfrm>
            <a:off x="4327452" y="533840"/>
            <a:ext cx="3455581" cy="1162095"/>
          </a:xfrm>
          <a:prstGeom prst="wedgeEllipseCallout">
            <a:avLst>
              <a:gd name="adj1" fmla="val 53946"/>
              <a:gd name="adj2" fmla="val 766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algn="just"/>
            <a:r>
              <a:rPr lang="pt-BR" sz="2000" dirty="0">
                <a:solidFill>
                  <a:schemeClr val="bg1"/>
                </a:solidFill>
              </a:rPr>
              <a:t>Outra forma de </a:t>
            </a:r>
          </a:p>
          <a:p>
            <a:pPr marL="95250" algn="just"/>
            <a:r>
              <a:rPr lang="pt-BR" sz="2000" dirty="0">
                <a:solidFill>
                  <a:schemeClr val="bg1"/>
                </a:solidFill>
              </a:rPr>
              <a:t>escrever a linha 9?</a:t>
            </a:r>
          </a:p>
          <a:p>
            <a:pPr algn="ctr"/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8C200B5-BED5-4511-9C98-488048010E62}"/>
              </a:ext>
            </a:extLst>
          </p:cNvPr>
          <p:cNvSpPr/>
          <p:nvPr/>
        </p:nvSpPr>
        <p:spPr>
          <a:xfrm>
            <a:off x="5986130" y="3370521"/>
            <a:ext cx="2583712" cy="123885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chemeClr val="tx1"/>
                </a:solidFill>
              </a:rPr>
              <a:t>if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FF0000"/>
                </a:solidFill>
              </a:rPr>
              <a:t>(</a:t>
            </a:r>
            <a:r>
              <a:rPr lang="pt-BR" sz="2800" b="1" dirty="0">
                <a:solidFill>
                  <a:schemeClr val="tx1"/>
                </a:solidFill>
              </a:rPr>
              <a:t>x</a:t>
            </a:r>
            <a:r>
              <a:rPr lang="pt-BR" sz="2800" b="1" dirty="0">
                <a:solidFill>
                  <a:srgbClr val="FF0000"/>
                </a:solidFill>
              </a:rPr>
              <a:t>!=</a:t>
            </a:r>
            <a:r>
              <a:rPr lang="pt-BR" sz="2800" b="1" dirty="0">
                <a:solidFill>
                  <a:schemeClr val="tx1"/>
                </a:solidFill>
              </a:rPr>
              <a:t>NULL</a:t>
            </a:r>
            <a:r>
              <a:rPr lang="pt-BR" sz="2800" dirty="0">
                <a:solidFill>
                  <a:srgbClr val="FF0000"/>
                </a:solidFill>
              </a:rPr>
              <a:t>)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3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D60F42-3AB4-4FDD-BAED-05ED71961951}"/>
              </a:ext>
            </a:extLst>
          </p:cNvPr>
          <p:cNvSpPr txBox="1"/>
          <p:nvPr/>
        </p:nvSpPr>
        <p:spPr>
          <a:xfrm>
            <a:off x="180752" y="691742"/>
            <a:ext cx="895166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0" i="0" dirty="0" err="1">
                <a:solidFill>
                  <a:srgbClr val="24292F"/>
                </a:solidFill>
                <a:effectLst/>
                <a:highlight>
                  <a:srgbClr val="FFFF00"/>
                </a:highlight>
                <a:latin typeface="-apple-system"/>
              </a:rPr>
              <a:t>int</a:t>
            </a:r>
            <a:endParaRPr lang="pt-BR" sz="6000" b="0" i="0" dirty="0">
              <a:solidFill>
                <a:srgbClr val="24292F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endParaRPr lang="pt-BR" sz="1200" b="0" i="0" dirty="0">
              <a:solidFill>
                <a:srgbClr val="24292F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r>
              <a:rPr lang="pt-BR" sz="28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-2.147.483.648</a:t>
            </a:r>
            <a:r>
              <a:rPr lang="pt-BR" sz="28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800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800" b="1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2.147.483.647</a:t>
            </a:r>
            <a:r>
              <a:rPr lang="pt-BR" sz="2800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(compiladores de </a:t>
            </a:r>
            <a:r>
              <a:rPr lang="pt-BR" sz="28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32 bits)</a:t>
            </a:r>
            <a:r>
              <a:rPr lang="pt-BR" sz="2800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-9.223.372.036.854.775.808 </a:t>
            </a:r>
            <a:r>
              <a:rPr lang="pt-BR" sz="2800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 sz="28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9.223.372.036.854.775.807 </a:t>
            </a:r>
            <a:r>
              <a:rPr lang="pt-BR" sz="2800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(compiladores de </a:t>
            </a:r>
            <a:r>
              <a:rPr lang="pt-BR" sz="2800" b="1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64 bits).</a:t>
            </a:r>
            <a:r>
              <a:rPr lang="pt-BR" sz="2800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BR" sz="2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D9637399-87E5-40AE-9DC1-75E593BD6C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504744"/>
              </p:ext>
            </p:extLst>
          </p:nvPr>
        </p:nvGraphicFramePr>
        <p:xfrm>
          <a:off x="6869828" y="2984196"/>
          <a:ext cx="1800766" cy="1929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456800" imgH="4774320" progId="Photoshop.Image.12">
                  <p:embed/>
                </p:oleObj>
              </mc:Choice>
              <mc:Fallback>
                <p:oleObj name="Image" r:id="rId3" imgW="4456800" imgH="47743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69828" y="2984196"/>
                        <a:ext cx="1800766" cy="1929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222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9D60F42-3AB4-4FDD-BAED-05ED71961951}"/>
              </a:ext>
            </a:extLst>
          </p:cNvPr>
          <p:cNvSpPr txBox="1"/>
          <p:nvPr/>
        </p:nvSpPr>
        <p:spPr>
          <a:xfrm>
            <a:off x="180752" y="691742"/>
            <a:ext cx="89516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200" b="0" i="0" dirty="0">
              <a:solidFill>
                <a:srgbClr val="24292F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r>
              <a:rPr lang="pt-BR" sz="2800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a faixa do tipo </a:t>
            </a:r>
            <a:r>
              <a:rPr lang="pt-BR" sz="2800" dirty="0" err="1">
                <a:solidFill>
                  <a:srgbClr val="24292F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pt-BR" sz="2800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 de </a:t>
            </a:r>
            <a:r>
              <a:rPr lang="pt-BR" sz="2800" b="1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-2.147.483.648</a:t>
            </a:r>
            <a:r>
              <a:rPr lang="pt-BR" sz="2800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pt-BR" sz="2800" b="1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2.147.483.647</a:t>
            </a:r>
            <a:r>
              <a:rPr lang="pt-BR" sz="2800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que será apresentado no código abaixo?</a:t>
            </a:r>
            <a:endParaRPr lang="pt-BR" sz="28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F52C64-8D91-459D-9798-6941DA542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39" y="1830514"/>
            <a:ext cx="5970808" cy="301279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15018F2-9D8F-4551-99EE-4004477FF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196" y="4402866"/>
            <a:ext cx="6343650" cy="70485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416F3E25-27AC-46CA-8C02-0E6B56CFC142}"/>
              </a:ext>
            </a:extLst>
          </p:cNvPr>
          <p:cNvSpPr/>
          <p:nvPr/>
        </p:nvSpPr>
        <p:spPr>
          <a:xfrm>
            <a:off x="470698" y="2829405"/>
            <a:ext cx="2824137" cy="33135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F55AC7-399F-4791-99EC-7667CE7615F5}"/>
              </a:ext>
            </a:extLst>
          </p:cNvPr>
          <p:cNvSpPr/>
          <p:nvPr/>
        </p:nvSpPr>
        <p:spPr>
          <a:xfrm>
            <a:off x="5393403" y="4424900"/>
            <a:ext cx="2020950" cy="33135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224135FF-545D-4FD4-8C11-8F77BCF5F8C9}"/>
              </a:ext>
            </a:extLst>
          </p:cNvPr>
          <p:cNvCxnSpPr>
            <a:cxnSpLocks/>
          </p:cNvCxnSpPr>
          <p:nvPr/>
        </p:nvCxnSpPr>
        <p:spPr>
          <a:xfrm>
            <a:off x="4913523" y="3811836"/>
            <a:ext cx="826265" cy="52601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84F93FE-6D0A-4812-84D8-3132433B2428}"/>
              </a:ext>
            </a:extLst>
          </p:cNvPr>
          <p:cNvCxnSpPr>
            <a:cxnSpLocks/>
          </p:cNvCxnSpPr>
          <p:nvPr/>
        </p:nvCxnSpPr>
        <p:spPr>
          <a:xfrm>
            <a:off x="5188945" y="1293759"/>
            <a:ext cx="1488302" cy="3044087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A6A98D6A-F080-4D80-B8DF-A2DD47849110}"/>
              </a:ext>
            </a:extLst>
          </p:cNvPr>
          <p:cNvSpPr/>
          <p:nvPr/>
        </p:nvSpPr>
        <p:spPr>
          <a:xfrm>
            <a:off x="3925082" y="996586"/>
            <a:ext cx="2321482" cy="33135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2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A07989A-CE94-45EE-BC4F-F977B92C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C77F533-C51B-4927-BD89-41A899A217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9045B61A-B242-4737-BBA6-AEC54A1A9E3A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AE4D97A-0CD4-4EB8-8AF1-B1D41208014E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18E23F-820C-400F-9CA4-E6194850B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17" y="600205"/>
            <a:ext cx="6136165" cy="41515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D799AE2-2B81-465A-B206-8218B1FBA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410" y="3775708"/>
            <a:ext cx="4942706" cy="131987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92E4247-F806-4E4E-BD33-EFB22CE56890}"/>
              </a:ext>
            </a:extLst>
          </p:cNvPr>
          <p:cNvSpPr txBox="1"/>
          <p:nvPr/>
        </p:nvSpPr>
        <p:spPr>
          <a:xfrm>
            <a:off x="180753" y="691742"/>
            <a:ext cx="1073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0" i="0" dirty="0" err="1">
                <a:solidFill>
                  <a:srgbClr val="24292F"/>
                </a:solidFill>
                <a:effectLst/>
                <a:highlight>
                  <a:srgbClr val="FFFF00"/>
                </a:highlight>
                <a:latin typeface="-apple-system"/>
              </a:rPr>
              <a:t>int</a:t>
            </a:r>
            <a:endParaRPr lang="pt-BR" sz="6000" b="0" i="0" dirty="0">
              <a:solidFill>
                <a:srgbClr val="24292F"/>
              </a:solidFill>
              <a:effectLst/>
              <a:highlight>
                <a:srgbClr val="FFFF00"/>
              </a:highlight>
              <a:latin typeface="-apple-system"/>
            </a:endParaRPr>
          </a:p>
          <a:p>
            <a:endParaRPr lang="pt-BR" sz="1200" b="0" i="0" dirty="0">
              <a:solidFill>
                <a:srgbClr val="24292F"/>
              </a:solidFill>
              <a:effectLst/>
              <a:highlight>
                <a:srgbClr val="FFFF00"/>
              </a:highlight>
              <a:latin typeface="-apple-system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926458E9-491D-42CC-AC10-AF39789E94E3}"/>
              </a:ext>
            </a:extLst>
          </p:cNvPr>
          <p:cNvSpPr/>
          <p:nvPr/>
        </p:nvSpPr>
        <p:spPr>
          <a:xfrm>
            <a:off x="1503917" y="1095801"/>
            <a:ext cx="2547088" cy="283225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D48A3D1-3166-4476-BAAC-F4B841315F0B}"/>
              </a:ext>
            </a:extLst>
          </p:cNvPr>
          <p:cNvCxnSpPr/>
          <p:nvPr/>
        </p:nvCxnSpPr>
        <p:spPr>
          <a:xfrm>
            <a:off x="4051005" y="1240398"/>
            <a:ext cx="2349795" cy="199856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70D4973-E8B8-4F28-8539-ACE48A650FE8}"/>
              </a:ext>
            </a:extLst>
          </p:cNvPr>
          <p:cNvCxnSpPr>
            <a:cxnSpLocks/>
          </p:cNvCxnSpPr>
          <p:nvPr/>
        </p:nvCxnSpPr>
        <p:spPr>
          <a:xfrm>
            <a:off x="4051004" y="1278058"/>
            <a:ext cx="2349796" cy="22473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79210B8-0930-4B1D-8CD3-E3824DE8321A}"/>
              </a:ext>
            </a:extLst>
          </p:cNvPr>
          <p:cNvSpPr txBox="1"/>
          <p:nvPr/>
        </p:nvSpPr>
        <p:spPr>
          <a:xfrm>
            <a:off x="2456259" y="4854956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alocacao1</a:t>
            </a:r>
            <a:r>
              <a:rPr lang="pt-BR" sz="1400" dirty="0">
                <a:solidFill>
                  <a:srgbClr val="0070C0"/>
                </a:solidFill>
              </a:rPr>
              <a:t>.d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3036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66000"/>
              <a:buNone/>
            </a:pPr>
            <a:r>
              <a:rPr lang="pt-BR" dirty="0"/>
              <a:t>A função </a:t>
            </a:r>
            <a:r>
              <a:rPr lang="pt-BR" sz="6000" b="0" dirty="0" err="1"/>
              <a:t>calloc</a:t>
            </a:r>
            <a:r>
              <a:rPr lang="pt-BR" dirty="0"/>
              <a:t> também serve para alocação dinâmica de memória.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7"/>
          <p:cNvSpPr/>
          <p:nvPr/>
        </p:nvSpPr>
        <p:spPr>
          <a:xfrm>
            <a:off x="932646" y="597466"/>
            <a:ext cx="3410753" cy="1338511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Qual é a diferença da função </a:t>
            </a:r>
            <a:r>
              <a:rPr lang="pt-BR" sz="2400" b="1" dirty="0" err="1">
                <a:solidFill>
                  <a:schemeClr val="lt1"/>
                </a:solidFill>
              </a:rPr>
              <a:t>calloc</a:t>
            </a:r>
            <a:r>
              <a:rPr lang="pt-BR" sz="2400" dirty="0">
                <a:solidFill>
                  <a:schemeClr val="lt1"/>
                </a:solidFill>
              </a:rPr>
              <a:t>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7"/>
          <p:cNvSpPr txBox="1">
            <a:spLocks noGrp="1"/>
          </p:cNvSpPr>
          <p:nvPr>
            <p:ph type="subTitle" idx="1"/>
          </p:nvPr>
        </p:nvSpPr>
        <p:spPr>
          <a:xfrm>
            <a:off x="1515208" y="2115584"/>
            <a:ext cx="7474556" cy="2727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84438" lvl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270"/>
            </a:pPr>
            <a:r>
              <a:rPr lang="pt-BR" sz="3200" dirty="0"/>
              <a:t>A função </a:t>
            </a:r>
            <a:r>
              <a:rPr lang="pt-BR" sz="3200" b="1" dirty="0" err="1">
                <a:highlight>
                  <a:srgbClr val="FFFF00"/>
                </a:highlight>
              </a:rPr>
              <a:t>calloc</a:t>
            </a:r>
            <a:r>
              <a:rPr lang="pt-BR" sz="3200" dirty="0"/>
              <a:t> recebe dois parâmetros:</a:t>
            </a:r>
            <a:endParaRPr sz="3200" dirty="0"/>
          </a:p>
          <a:p>
            <a:pPr marL="914400" lvl="1" indent="-34290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</a:pPr>
            <a:r>
              <a:rPr lang="pt-BR" sz="2400" dirty="0">
                <a:solidFill>
                  <a:schemeClr val="accent1"/>
                </a:solidFill>
              </a:rPr>
              <a:t>Quantidade</a:t>
            </a:r>
            <a:r>
              <a:rPr lang="pt-BR" sz="2400" dirty="0"/>
              <a:t> de elementos que iremos salvar na região de memória alocada.</a:t>
            </a:r>
            <a:endParaRPr sz="2400" dirty="0"/>
          </a:p>
          <a:p>
            <a:pPr marL="914400" lvl="1" indent="-34290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</a:pPr>
            <a:r>
              <a:rPr lang="pt-BR" sz="2400" dirty="0">
                <a:solidFill>
                  <a:schemeClr val="accent1"/>
                </a:solidFill>
              </a:rPr>
              <a:t>Tamanho</a:t>
            </a:r>
            <a:r>
              <a:rPr lang="pt-BR" sz="2400" dirty="0"/>
              <a:t> em memória de um elemento desse tipo.</a:t>
            </a:r>
          </a:p>
          <a:p>
            <a:pPr marL="914400" lvl="1" indent="-34290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</a:pPr>
            <a:r>
              <a:rPr lang="pt-BR" sz="2400" b="1" dirty="0" err="1"/>
              <a:t>calloc</a:t>
            </a:r>
            <a:r>
              <a:rPr lang="pt-BR" sz="2400" dirty="0"/>
              <a:t> garante que o espaço alocado é inicializado com zeros.</a:t>
            </a:r>
            <a:endParaRPr sz="24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3590DC-3EC1-47A1-8594-BD16F485D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Arredondar Retângulo em um Canto Diagonal 8">
            <a:extLst>
              <a:ext uri="{FF2B5EF4-FFF2-40B4-BE49-F238E27FC236}">
                <a16:creationId xmlns:a16="http://schemas.microsoft.com/office/drawing/2014/main" id="{0E7096CB-7013-44DC-A10A-A8FE41D6F6CA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C280F50-6321-42B2-87C7-BC5ED4605D45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7A1E261D-A8AC-42F5-B018-AEEC95DA11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28212"/>
              </p:ext>
            </p:extLst>
          </p:nvPr>
        </p:nvGraphicFramePr>
        <p:xfrm>
          <a:off x="184045" y="2200176"/>
          <a:ext cx="1442736" cy="1549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987000" imgH="4279320" progId="Photoshop.Image.12">
                  <p:embed/>
                </p:oleObj>
              </mc:Choice>
              <mc:Fallback>
                <p:oleObj name="Image" r:id="rId4" imgW="3987000" imgH="4279320" progId="Photoshop.Image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70B6B113-8BCD-420E-A455-BAAB246C2A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4045" y="2200176"/>
                        <a:ext cx="1442736" cy="1549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to 21">
            <a:extLst>
              <a:ext uri="{FF2B5EF4-FFF2-40B4-BE49-F238E27FC236}">
                <a16:creationId xmlns:a16="http://schemas.microsoft.com/office/drawing/2014/main" id="{BBDC251A-2BEE-4384-BBAE-B868CD33C6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553635"/>
              </p:ext>
            </p:extLst>
          </p:nvPr>
        </p:nvGraphicFramePr>
        <p:xfrm>
          <a:off x="7365062" y="2419350"/>
          <a:ext cx="1521543" cy="153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11040" imgH="3949200" progId="Photoshop.Image.12">
                  <p:embed/>
                </p:oleObj>
              </mc:Choice>
              <mc:Fallback>
                <p:oleObj name="Image" r:id="rId3" imgW="3911040" imgH="3949200" progId="Photoshop.Image.12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37465128-1105-4F8C-9911-ADCDE79B10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65062" y="2419350"/>
                        <a:ext cx="1521543" cy="153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" name="Google Shape;137;p37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3590DC-3EC1-47A1-8594-BD16F485DA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Arredondar Retângulo em um Canto Diagonal 8">
            <a:extLst>
              <a:ext uri="{FF2B5EF4-FFF2-40B4-BE49-F238E27FC236}">
                <a16:creationId xmlns:a16="http://schemas.microsoft.com/office/drawing/2014/main" id="{0E7096CB-7013-44DC-A10A-A8FE41D6F6CA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C280F50-6321-42B2-87C7-BC5ED4605D45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7271E0-74E3-429C-A90C-C8B3D73C5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395" y="533840"/>
            <a:ext cx="5962651" cy="4276660"/>
          </a:xfrm>
          <a:prstGeom prst="rect">
            <a:avLst/>
          </a:prstGeom>
        </p:spPr>
      </p:pic>
      <p:sp>
        <p:nvSpPr>
          <p:cNvPr id="12" name="Balão de Fala: Retângulo 11">
            <a:extLst>
              <a:ext uri="{FF2B5EF4-FFF2-40B4-BE49-F238E27FC236}">
                <a16:creationId xmlns:a16="http://schemas.microsoft.com/office/drawing/2014/main" id="{0BF0AD9A-7699-4F49-B9F4-9B937B478520}"/>
              </a:ext>
            </a:extLst>
          </p:cNvPr>
          <p:cNvSpPr/>
          <p:nvPr/>
        </p:nvSpPr>
        <p:spPr>
          <a:xfrm>
            <a:off x="4837814" y="533840"/>
            <a:ext cx="4136065" cy="1592672"/>
          </a:xfrm>
          <a:prstGeom prst="wedgeRectCallout">
            <a:avLst>
              <a:gd name="adj1" fmla="val 25121"/>
              <a:gd name="adj2" fmla="val 75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0" algn="l"/>
            <a:r>
              <a:rPr lang="pt-BR" sz="2400" dirty="0"/>
              <a:t>Quantos caracteres iremos salvar na memória alocada?</a:t>
            </a:r>
          </a:p>
          <a:p>
            <a:pPr marL="95250" algn="l"/>
            <a:endParaRPr lang="pt-BR" sz="1200" dirty="0"/>
          </a:p>
          <a:p>
            <a:pPr marL="95250" algn="l">
              <a:spcBef>
                <a:spcPts val="0"/>
              </a:spcBef>
            </a:pPr>
            <a:r>
              <a:rPr lang="pt-BR" sz="2400" dirty="0"/>
              <a:t>E se fosse um inteiro?</a:t>
            </a:r>
          </a:p>
          <a:p>
            <a:pPr algn="ctr"/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D1A376F-BDE1-4970-8A53-58BBAE4BA145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alocacao1b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307B293-BC90-46B9-87D9-BD12719804F9}"/>
              </a:ext>
            </a:extLst>
          </p:cNvPr>
          <p:cNvSpPr/>
          <p:nvPr/>
        </p:nvSpPr>
        <p:spPr>
          <a:xfrm>
            <a:off x="548738" y="1882837"/>
            <a:ext cx="3417206" cy="33135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1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/>
          <p:nvPr/>
        </p:nvSpPr>
        <p:spPr>
          <a:xfrm>
            <a:off x="4419600" y="241935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3590DC-3EC1-47A1-8594-BD16F485DA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Arredondar Retângulo em um Canto Diagonal 8">
            <a:extLst>
              <a:ext uri="{FF2B5EF4-FFF2-40B4-BE49-F238E27FC236}">
                <a16:creationId xmlns:a16="http://schemas.microsoft.com/office/drawing/2014/main" id="{0E7096CB-7013-44DC-A10A-A8FE41D6F6CA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C280F50-6321-42B2-87C7-BC5ED4605D45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7271E0-74E3-429C-A90C-C8B3D73C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395" y="533840"/>
            <a:ext cx="5962651" cy="427666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0CD78D-C756-47B9-84FB-C48D91136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479" y="630948"/>
            <a:ext cx="3995842" cy="985987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2B4582D-F3F0-480E-90FE-F3FDF2AC755B}"/>
              </a:ext>
            </a:extLst>
          </p:cNvPr>
          <p:cNvCxnSpPr>
            <a:cxnSpLocks/>
          </p:cNvCxnSpPr>
          <p:nvPr/>
        </p:nvCxnSpPr>
        <p:spPr>
          <a:xfrm flipV="1">
            <a:off x="3625702" y="1127051"/>
            <a:ext cx="1438233" cy="176500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A3E9D7F6-8592-4100-B19A-68006CD25161}"/>
              </a:ext>
            </a:extLst>
          </p:cNvPr>
          <p:cNvCxnSpPr>
            <a:cxnSpLocks/>
          </p:cNvCxnSpPr>
          <p:nvPr/>
        </p:nvCxnSpPr>
        <p:spPr>
          <a:xfrm flipV="1">
            <a:off x="3612230" y="1604184"/>
            <a:ext cx="1438233" cy="1765005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BD506B-7798-4520-B02F-367879282A23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alocacao1b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96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de04086e26_0_5"/>
          <p:cNvSpPr/>
          <p:nvPr/>
        </p:nvSpPr>
        <p:spPr>
          <a:xfrm>
            <a:off x="672125" y="481100"/>
            <a:ext cx="4188600" cy="1669800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Resumo </a:t>
            </a:r>
            <a:r>
              <a:rPr lang="pt-BR" sz="2400" dirty="0" err="1">
                <a:solidFill>
                  <a:schemeClr val="lt1"/>
                </a:solidFill>
              </a:rPr>
              <a:t>calloc</a:t>
            </a:r>
            <a:r>
              <a:rPr lang="pt-BR" sz="2400" dirty="0">
                <a:solidFill>
                  <a:schemeClr val="lt1"/>
                </a:solidFill>
              </a:rPr>
              <a:t> e </a:t>
            </a:r>
            <a:r>
              <a:rPr lang="pt-BR" sz="2400" dirty="0" err="1">
                <a:solidFill>
                  <a:schemeClr val="lt1"/>
                </a:solidFill>
              </a:rPr>
              <a:t>maloc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98" name="Google Shape;398;g1de04086e26_0_5"/>
          <p:cNvSpPr txBox="1">
            <a:spLocks noGrp="1"/>
          </p:cNvSpPr>
          <p:nvPr>
            <p:ph type="subTitle" idx="1"/>
          </p:nvPr>
        </p:nvSpPr>
        <p:spPr>
          <a:xfrm>
            <a:off x="1924493" y="2260301"/>
            <a:ext cx="6974957" cy="222134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sz="2800" dirty="0"/>
              <a:t>A função </a:t>
            </a:r>
            <a:r>
              <a:rPr lang="pt-BR" sz="2800" b="1" dirty="0" err="1"/>
              <a:t>malloc</a:t>
            </a:r>
            <a:r>
              <a:rPr lang="pt-BR" sz="2800" dirty="0"/>
              <a:t>:</a:t>
            </a:r>
            <a:endParaRPr sz="2800" dirty="0"/>
          </a:p>
          <a:p>
            <a:pPr marL="457200" lvl="0" indent="-361950" algn="l" rtl="0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aloca</a:t>
            </a:r>
            <a:endParaRPr sz="28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separa (quantidade de memória solicitada)</a:t>
            </a:r>
            <a:endParaRPr sz="28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retorna um ponteiro (início da região)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possui apenas um parâmetro</a:t>
            </a:r>
            <a:endParaRPr sz="2800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1BA4D24-7E53-4EEB-A2B1-0B1C6D29C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045919"/>
          <a:ext cx="1663503" cy="17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1BA4D24-7E53-4EEB-A2B1-0B1C6D29C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045919"/>
                        <a:ext cx="1663503" cy="178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A99CCEA6-72A5-4879-BF35-CD3C05C9CBC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8" name="Arredondar Retângulo em um Canto Diagonal 8">
            <a:extLst>
              <a:ext uri="{FF2B5EF4-FFF2-40B4-BE49-F238E27FC236}">
                <a16:creationId xmlns:a16="http://schemas.microsoft.com/office/drawing/2014/main" id="{739678A0-214B-4C68-A45D-F5B710CC7249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58AE15A-CF46-4732-A794-6E285DBE39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0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de04086e26_0_5"/>
          <p:cNvSpPr/>
          <p:nvPr/>
        </p:nvSpPr>
        <p:spPr>
          <a:xfrm>
            <a:off x="672125" y="481100"/>
            <a:ext cx="4188600" cy="1669800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Resumo </a:t>
            </a:r>
            <a:r>
              <a:rPr lang="pt-BR" sz="2400" dirty="0" err="1">
                <a:solidFill>
                  <a:schemeClr val="lt1"/>
                </a:solidFill>
              </a:rPr>
              <a:t>calloc</a:t>
            </a:r>
            <a:r>
              <a:rPr lang="pt-BR" sz="2400" dirty="0">
                <a:solidFill>
                  <a:schemeClr val="lt1"/>
                </a:solidFill>
              </a:rPr>
              <a:t> e </a:t>
            </a:r>
            <a:r>
              <a:rPr lang="pt-BR" sz="2400" dirty="0" err="1">
                <a:solidFill>
                  <a:schemeClr val="lt1"/>
                </a:solidFill>
              </a:rPr>
              <a:t>maloc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98" name="Google Shape;398;g1de04086e26_0_5"/>
          <p:cNvSpPr txBox="1">
            <a:spLocks noGrp="1"/>
          </p:cNvSpPr>
          <p:nvPr>
            <p:ph type="subTitle" idx="1"/>
          </p:nvPr>
        </p:nvSpPr>
        <p:spPr>
          <a:xfrm>
            <a:off x="1924493" y="2260301"/>
            <a:ext cx="6974957" cy="222134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sz="2800" dirty="0"/>
              <a:t>A função </a:t>
            </a:r>
            <a:r>
              <a:rPr lang="pt-BR" sz="2800" b="1" dirty="0" err="1"/>
              <a:t>malloc</a:t>
            </a:r>
            <a:r>
              <a:rPr lang="pt-BR" sz="2800" dirty="0"/>
              <a:t> mantém lixo de memória nas posições de memória alocadas, caso exista.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sz="2800" dirty="0"/>
              <a:t>O programador precisa fazer uma repetição e limpar todas as posições.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1BA4D24-7E53-4EEB-A2B1-0B1C6D29C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045919"/>
          <a:ext cx="1663503" cy="17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1BA4D24-7E53-4EEB-A2B1-0B1C6D29C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045919"/>
                        <a:ext cx="1663503" cy="178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A99CCEA6-72A5-4879-BF35-CD3C05C9CBC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8" name="Arredondar Retângulo em um Canto Diagonal 8">
            <a:extLst>
              <a:ext uri="{FF2B5EF4-FFF2-40B4-BE49-F238E27FC236}">
                <a16:creationId xmlns:a16="http://schemas.microsoft.com/office/drawing/2014/main" id="{739678A0-214B-4C68-A45D-F5B710CC7249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58AE15A-CF46-4732-A794-6E285DBE39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0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de04086e26_0_5"/>
          <p:cNvSpPr/>
          <p:nvPr/>
        </p:nvSpPr>
        <p:spPr>
          <a:xfrm>
            <a:off x="672125" y="449201"/>
            <a:ext cx="3028005" cy="1308139"/>
          </a:xfrm>
          <a:prstGeom prst="wedgeEllipseCallout">
            <a:avLst>
              <a:gd name="adj1" fmla="val -42321"/>
              <a:gd name="adj2" fmla="val 6721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Resumo </a:t>
            </a:r>
            <a:r>
              <a:rPr lang="pt-BR" sz="2400" dirty="0" err="1">
                <a:solidFill>
                  <a:schemeClr val="lt1"/>
                </a:solidFill>
              </a:rPr>
              <a:t>calloc</a:t>
            </a:r>
            <a:r>
              <a:rPr lang="pt-BR" sz="2400" dirty="0">
                <a:solidFill>
                  <a:schemeClr val="lt1"/>
                </a:solidFill>
              </a:rPr>
              <a:t> e </a:t>
            </a:r>
            <a:r>
              <a:rPr lang="pt-BR" sz="2400" dirty="0" err="1">
                <a:solidFill>
                  <a:schemeClr val="lt1"/>
                </a:solidFill>
              </a:rPr>
              <a:t>maloc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398" name="Google Shape;398;g1de04086e26_0_5"/>
          <p:cNvSpPr txBox="1">
            <a:spLocks noGrp="1"/>
          </p:cNvSpPr>
          <p:nvPr>
            <p:ph type="subTitle" idx="1"/>
          </p:nvPr>
        </p:nvSpPr>
        <p:spPr>
          <a:xfrm>
            <a:off x="1924493" y="1789240"/>
            <a:ext cx="6974957" cy="2873160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sz="2800" dirty="0"/>
              <a:t>A função </a:t>
            </a:r>
            <a:r>
              <a:rPr lang="pt-BR" sz="2800" b="1" dirty="0" err="1"/>
              <a:t>calloc</a:t>
            </a:r>
            <a:r>
              <a:rPr lang="pt-BR" sz="2800" dirty="0"/>
              <a:t>:</a:t>
            </a:r>
            <a:endParaRPr sz="2800" dirty="0"/>
          </a:p>
          <a:p>
            <a:pPr marL="457200" lvl="0" indent="-361950" algn="l" rtl="0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Aloca, separa e retorna um ponteiro (como no </a:t>
            </a:r>
            <a:r>
              <a:rPr lang="pt-BR" sz="2800" dirty="0" err="1"/>
              <a:t>malloc</a:t>
            </a:r>
            <a:r>
              <a:rPr lang="pt-BR" sz="2800" dirty="0"/>
              <a:t>)</a:t>
            </a:r>
            <a:endParaRPr sz="28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possui dois parâmetros (quantidade de elementos e tamanho em bytes de cada um)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Inicializa os elementos com zero. Isso significa que todos os bits na memória alocada pela função </a:t>
            </a:r>
            <a:r>
              <a:rPr lang="pt-BR" sz="2800" dirty="0" err="1"/>
              <a:t>calloc</a:t>
            </a:r>
            <a:r>
              <a:rPr lang="pt-BR" sz="2800" dirty="0"/>
              <a:t> são definidos como zero, independentemente do tipo de dado que será armazenado nessa memória.</a:t>
            </a:r>
            <a:endParaRPr sz="2800" dirty="0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1BA4D24-7E53-4EEB-A2B1-0B1C6D29CC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045919"/>
          <a:ext cx="1663503" cy="17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C1BA4D24-7E53-4EEB-A2B1-0B1C6D29C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045919"/>
                        <a:ext cx="1663503" cy="178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A99CCEA6-72A5-4879-BF35-CD3C05C9CBC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8" name="Arredondar Retângulo em um Canto Diagonal 8">
            <a:extLst>
              <a:ext uri="{FF2B5EF4-FFF2-40B4-BE49-F238E27FC236}">
                <a16:creationId xmlns:a16="http://schemas.microsoft.com/office/drawing/2014/main" id="{739678A0-214B-4C68-A45D-F5B710CC7249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58AE15A-CF46-4732-A794-6E285DBE39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1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21F4C8B-94AB-423C-8384-E91168B1D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0" y="48912"/>
            <a:ext cx="4226994" cy="50945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8108C71-EBB0-4BAA-8662-DFEA4ECAC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122" y="1063299"/>
            <a:ext cx="1428750" cy="4019550"/>
          </a:xfrm>
          <a:prstGeom prst="rect">
            <a:avLst/>
          </a:prstGeom>
        </p:spPr>
      </p:pic>
      <p:sp>
        <p:nvSpPr>
          <p:cNvPr id="415" name="Google Shape;415;g1de04086e26_0_21"/>
          <p:cNvSpPr txBox="1">
            <a:spLocks noGrp="1"/>
          </p:cNvSpPr>
          <p:nvPr>
            <p:ph type="subTitle" idx="1"/>
          </p:nvPr>
        </p:nvSpPr>
        <p:spPr>
          <a:xfrm>
            <a:off x="3901405" y="619457"/>
            <a:ext cx="5122844" cy="658617"/>
          </a:xfrm>
          <a:prstGeom prst="rect">
            <a:avLst/>
          </a:prstGeom>
          <a:solidFill>
            <a:schemeClr val="lt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sz="2400" dirty="0"/>
              <a:t>Exemplo de código com </a:t>
            </a:r>
            <a:r>
              <a:rPr lang="pt-BR" sz="2400" b="1" dirty="0" err="1"/>
              <a:t>malloc</a:t>
            </a:r>
            <a:r>
              <a:rPr lang="pt-BR" sz="2400" dirty="0"/>
              <a:t> e </a:t>
            </a:r>
            <a:r>
              <a:rPr lang="pt-BR" sz="2400" b="1" dirty="0" err="1"/>
              <a:t>calloc</a:t>
            </a:r>
            <a:endParaRPr sz="2400" b="1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99EB8A4-BDB2-4F45-BEB7-363360AB7211}"/>
              </a:ext>
            </a:extLst>
          </p:cNvPr>
          <p:cNvSpPr/>
          <p:nvPr/>
        </p:nvSpPr>
        <p:spPr>
          <a:xfrm>
            <a:off x="5783855" y="1602578"/>
            <a:ext cx="1795749" cy="131689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6567127-A5DD-480C-8C8C-F83D899D436C}"/>
              </a:ext>
            </a:extLst>
          </p:cNvPr>
          <p:cNvSpPr/>
          <p:nvPr/>
        </p:nvSpPr>
        <p:spPr>
          <a:xfrm>
            <a:off x="5783854" y="3755498"/>
            <a:ext cx="1795749" cy="131689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848D1FE-9D6D-4390-B729-2B54A8700B59}"/>
              </a:ext>
            </a:extLst>
          </p:cNvPr>
          <p:cNvCxnSpPr>
            <a:cxnSpLocks/>
          </p:cNvCxnSpPr>
          <p:nvPr/>
        </p:nvCxnSpPr>
        <p:spPr>
          <a:xfrm flipV="1">
            <a:off x="3426246" y="2115239"/>
            <a:ext cx="2137272" cy="31948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FCB3A42F-752A-4982-8F25-B751C92BDE07}"/>
              </a:ext>
            </a:extLst>
          </p:cNvPr>
          <p:cNvCxnSpPr>
            <a:cxnSpLocks/>
          </p:cNvCxnSpPr>
          <p:nvPr/>
        </p:nvCxnSpPr>
        <p:spPr>
          <a:xfrm>
            <a:off x="3377260" y="3789114"/>
            <a:ext cx="2239601" cy="49644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B3254131-4DFE-47DC-9352-C2CB9D7C3149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F9E4B0D6-11DB-4CAF-A209-3C316338C1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3208" y="2562189"/>
          <a:ext cx="1396126" cy="122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330080" imgH="3783960" progId="Photoshop.Image.12">
                  <p:embed/>
                </p:oleObj>
              </mc:Choice>
              <mc:Fallback>
                <p:oleObj name="Image" r:id="rId5" imgW="4330080" imgH="3783960" progId="Photoshop.Image.12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F9E4B0D6-11DB-4CAF-A209-3C316338C1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83208" y="2562189"/>
                        <a:ext cx="1396126" cy="122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D21BEC22-EBDC-4B47-B12B-4EC5B0D3586D}"/>
              </a:ext>
            </a:extLst>
          </p:cNvPr>
          <p:cNvSpPr txBox="1"/>
          <p:nvPr/>
        </p:nvSpPr>
        <p:spPr>
          <a:xfrm>
            <a:off x="3303949" y="475826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alocacao1h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6654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0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265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/>
              <a:t>Alocar um vetor dinâmico em linguagem C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0A6EDB7-BE14-49A8-AE56-326E1A47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1" y="533840"/>
            <a:ext cx="9135802" cy="4602119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4219082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70B6B113-8BCD-420E-A455-BAAB246C2A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392930"/>
              </p:ext>
            </p:extLst>
          </p:nvPr>
        </p:nvGraphicFramePr>
        <p:xfrm>
          <a:off x="184045" y="2200175"/>
          <a:ext cx="1899936" cy="203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045" y="2200175"/>
                        <a:ext cx="1899936" cy="203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" name="Google Shape;157;p41"/>
          <p:cNvSpPr txBox="1">
            <a:spLocks noGrp="1"/>
          </p:cNvSpPr>
          <p:nvPr>
            <p:ph type="subTitle" idx="1"/>
          </p:nvPr>
        </p:nvSpPr>
        <p:spPr>
          <a:xfrm>
            <a:off x="3152913" y="2349982"/>
            <a:ext cx="5730949" cy="17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5250" lvl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</a:pPr>
            <a:r>
              <a:rPr lang="pt-BR" sz="2800" dirty="0"/>
              <a:t>Com alocação dinâmica de memória.</a:t>
            </a:r>
          </a:p>
          <a:p>
            <a:pPr marL="95250" lvl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Pts val="2100"/>
            </a:pPr>
            <a:endParaRPr sz="800" dirty="0"/>
          </a:p>
          <a:p>
            <a:pPr marL="95250" lvl="0" algn="just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100"/>
            </a:pPr>
            <a:r>
              <a:rPr lang="pt-BR" sz="2800" dirty="0"/>
              <a:t>Para alocar um vetor dinamicamente basta utilizar a função </a:t>
            </a:r>
            <a:r>
              <a:rPr lang="pt-BR" sz="2800" b="1" dirty="0" err="1">
                <a:highlight>
                  <a:srgbClr val="FFFF00"/>
                </a:highlight>
              </a:rPr>
              <a:t>malloc</a:t>
            </a:r>
            <a:r>
              <a:rPr lang="pt-BR" sz="2800" dirty="0"/>
              <a:t>.</a:t>
            </a:r>
            <a:endParaRPr sz="2800" dirty="0"/>
          </a:p>
        </p:txBody>
      </p:sp>
      <p:sp>
        <p:nvSpPr>
          <p:cNvPr id="159" name="Google Shape;159;p41"/>
          <p:cNvSpPr/>
          <p:nvPr/>
        </p:nvSpPr>
        <p:spPr>
          <a:xfrm>
            <a:off x="685025" y="459875"/>
            <a:ext cx="4163422" cy="1740300"/>
          </a:xfrm>
          <a:prstGeom prst="wedgeEllipseCallout">
            <a:avLst>
              <a:gd name="adj1" fmla="val -36383"/>
              <a:gd name="adj2" fmla="val 5501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Como eu peço para o usuário informar o tamanho do vetor?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651D8F3-0874-4FDB-90B5-277E4F286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356108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6DE6F16-CF87-4804-8B55-29D4BAC8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2" y="42075"/>
            <a:ext cx="6276681" cy="504317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336723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07AD56-A008-4134-A2E7-4F785506CB48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alocacao1c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6A3C5B8-5B1F-4133-94AD-2425FEEE3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440" y="366851"/>
            <a:ext cx="3763230" cy="2421881"/>
          </a:xfrm>
          <a:prstGeom prst="rect">
            <a:avLst/>
          </a:prstGeom>
        </p:spPr>
      </p:pic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42944E3-2573-4E2B-BBD4-6062A264AC5C}"/>
              </a:ext>
            </a:extLst>
          </p:cNvPr>
          <p:cNvCxnSpPr>
            <a:cxnSpLocks/>
          </p:cNvCxnSpPr>
          <p:nvPr/>
        </p:nvCxnSpPr>
        <p:spPr>
          <a:xfrm flipV="1">
            <a:off x="2941504" y="533841"/>
            <a:ext cx="2355936" cy="1388914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01ECD98-115E-4200-8BB9-C1A5D6DE0CD0}"/>
              </a:ext>
            </a:extLst>
          </p:cNvPr>
          <p:cNvSpPr/>
          <p:nvPr/>
        </p:nvSpPr>
        <p:spPr>
          <a:xfrm>
            <a:off x="2054118" y="1785832"/>
            <a:ext cx="626222" cy="273845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7FED84C3-90EB-41A6-AC9D-A809357B0F79}"/>
              </a:ext>
            </a:extLst>
          </p:cNvPr>
          <p:cNvSpPr/>
          <p:nvPr/>
        </p:nvSpPr>
        <p:spPr>
          <a:xfrm>
            <a:off x="2372148" y="3027053"/>
            <a:ext cx="427718" cy="273845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7C7C19-41E7-402B-8B17-5E92C34F1614}"/>
              </a:ext>
            </a:extLst>
          </p:cNvPr>
          <p:cNvSpPr/>
          <p:nvPr/>
        </p:nvSpPr>
        <p:spPr>
          <a:xfrm>
            <a:off x="1952236" y="2274250"/>
            <a:ext cx="427718" cy="273845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667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cd6a68b43_0_0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pt-BR" dirty="0"/>
              <a:t>Aumentar o tamanho de um vetor.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70B6B113-8BCD-420E-A455-BAAB246C2A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4045" y="2200175"/>
          <a:ext cx="1899936" cy="203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70B6B113-8BCD-420E-A455-BAAB246C2A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045" y="2200175"/>
                        <a:ext cx="1899936" cy="203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Google Shape;159;p41"/>
          <p:cNvSpPr/>
          <p:nvPr/>
        </p:nvSpPr>
        <p:spPr>
          <a:xfrm>
            <a:off x="355417" y="459875"/>
            <a:ext cx="3121431" cy="1740300"/>
          </a:xfrm>
          <a:prstGeom prst="wedgeEllipseCallout">
            <a:avLst>
              <a:gd name="adj1" fmla="val -6407"/>
              <a:gd name="adj2" fmla="val 715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É possível alterar o tamanho da área alocada?</a:t>
            </a:r>
            <a:endParaRPr lang="pt-B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651D8F3-0874-4FDB-90B5-277E4F286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0" name="Google Shape;189;g1dcd6a68b43_0_16">
            <a:extLst>
              <a:ext uri="{FF2B5EF4-FFF2-40B4-BE49-F238E27FC236}">
                <a16:creationId xmlns:a16="http://schemas.microsoft.com/office/drawing/2014/main" id="{4708496B-8FA9-499B-93A5-F9FA2E587157}"/>
              </a:ext>
            </a:extLst>
          </p:cNvPr>
          <p:cNvSpPr txBox="1">
            <a:spLocks/>
          </p:cNvSpPr>
          <p:nvPr/>
        </p:nvSpPr>
        <p:spPr>
          <a:xfrm>
            <a:off x="3350203" y="1148008"/>
            <a:ext cx="5793797" cy="35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05252" algn="l">
              <a:lnSpc>
                <a:spcPct val="115000"/>
              </a:lnSpc>
              <a:spcBef>
                <a:spcPts val="0"/>
              </a:spcBef>
              <a:buSzPct val="87500"/>
            </a:pPr>
            <a:r>
              <a:rPr lang="pt-BR" sz="2400" b="1" dirty="0">
                <a:solidFill>
                  <a:schemeClr val="accent1"/>
                </a:solidFill>
              </a:rPr>
              <a:t>OPÇÕES:</a:t>
            </a:r>
          </a:p>
          <a:p>
            <a:pPr marL="457200" indent="-351948" algn="l">
              <a:lnSpc>
                <a:spcPct val="115000"/>
              </a:lnSpc>
              <a:spcBef>
                <a:spcPts val="0"/>
              </a:spcBef>
              <a:buSzPct val="87500"/>
              <a:buFont typeface="Arial"/>
              <a:buChar char="▪"/>
            </a:pPr>
            <a:r>
              <a:rPr lang="pt-BR" sz="2400" dirty="0"/>
              <a:t>Criar outro vetor.</a:t>
            </a:r>
          </a:p>
          <a:p>
            <a:pPr marL="457200" indent="-351948" algn="l">
              <a:lnSpc>
                <a:spcPct val="115000"/>
              </a:lnSpc>
              <a:spcBef>
                <a:spcPts val="0"/>
              </a:spcBef>
              <a:buSzPct val="87500"/>
              <a:buFont typeface="Arial"/>
              <a:buChar char="▪"/>
            </a:pPr>
            <a:r>
              <a:rPr lang="pt-BR" sz="2400" dirty="0"/>
              <a:t>Usar </a:t>
            </a:r>
            <a:r>
              <a:rPr lang="pt-BR" sz="2400" b="1" dirty="0"/>
              <a:t>alocação dinâmica</a:t>
            </a:r>
            <a:r>
              <a:rPr lang="pt-BR" sz="2400" dirty="0"/>
              <a:t> de memória, com </a:t>
            </a:r>
            <a:r>
              <a:rPr lang="pt-BR" sz="2400" b="1" dirty="0" err="1"/>
              <a:t>realloc</a:t>
            </a:r>
            <a:r>
              <a:rPr lang="pt-BR" sz="2400" dirty="0"/>
              <a:t>.</a:t>
            </a:r>
          </a:p>
          <a:p>
            <a:pPr marL="800100" lvl="1" indent="-351948" algn="l">
              <a:lnSpc>
                <a:spcPct val="115000"/>
              </a:lnSpc>
              <a:spcBef>
                <a:spcPts val="0"/>
              </a:spcBef>
              <a:buSzPct val="87500"/>
              <a:buFont typeface="Arial"/>
              <a:buChar char="▪"/>
            </a:pPr>
            <a:r>
              <a:rPr lang="pt-BR" sz="2400" dirty="0"/>
              <a:t>a função </a:t>
            </a:r>
            <a:r>
              <a:rPr lang="pt-BR" sz="2400" b="1" dirty="0" err="1"/>
              <a:t>realloc</a:t>
            </a:r>
            <a:r>
              <a:rPr lang="pt-BR" sz="2400" dirty="0"/>
              <a:t> pode ser usada tanto para aumentar quanto para reduzir o tamanho de um bloco de memória previamente alocado. Seu objetivo é ajustar dinamicamente o tamanho da memória alocada, dependendo do tamanho especificado pelo usuário.</a:t>
            </a:r>
          </a:p>
        </p:txBody>
      </p:sp>
    </p:spTree>
    <p:extLst>
      <p:ext uri="{BB962C8B-B14F-4D97-AF65-F5344CB8AC3E}">
        <p14:creationId xmlns:p14="http://schemas.microsoft.com/office/powerpoint/2010/main" val="22165237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151E537-2A3E-443A-B95A-1FFE50A15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1" y="26348"/>
            <a:ext cx="4981575" cy="5086350"/>
          </a:xfrm>
          <a:prstGeom prst="rect">
            <a:avLst/>
          </a:prstGeom>
        </p:spPr>
      </p:pic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1240104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2E51FC9-D682-4DA2-8239-B351E2E6765B}"/>
              </a:ext>
            </a:extLst>
          </p:cNvPr>
          <p:cNvSpPr/>
          <p:nvPr/>
        </p:nvSpPr>
        <p:spPr>
          <a:xfrm>
            <a:off x="498336" y="3811460"/>
            <a:ext cx="4384335" cy="226317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7599BF2F-3571-4054-9B13-1A6670A3BB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185523"/>
              </p:ext>
            </p:extLst>
          </p:nvPr>
        </p:nvGraphicFramePr>
        <p:xfrm>
          <a:off x="4882671" y="964457"/>
          <a:ext cx="3762993" cy="3777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01240" imgH="6501240" progId="Photoshop.Image.12">
                  <p:embed/>
                </p:oleObj>
              </mc:Choice>
              <mc:Fallback>
                <p:oleObj name="Image" r:id="rId4" imgW="6501240" imgH="6501240" progId="Photoshop.Image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929343F1-7C1D-4B73-A174-8754551E91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82671" y="964457"/>
                        <a:ext cx="3762993" cy="3777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5E421C41-95DC-4269-AA50-962CFA3D8EA4}"/>
              </a:ext>
            </a:extLst>
          </p:cNvPr>
          <p:cNvSpPr txBox="1"/>
          <p:nvPr/>
        </p:nvSpPr>
        <p:spPr>
          <a:xfrm>
            <a:off x="5124484" y="1910741"/>
            <a:ext cx="2126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Ampliando o código...</a:t>
            </a:r>
            <a:endParaRPr lang="pt-BR" sz="1100" dirty="0">
              <a:solidFill>
                <a:schemeClr val="accent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1329189-D1B6-41A2-ABDF-CE8F08039D90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90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651D8F3-0874-4FDB-90B5-277E4F286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2C4B59-EF2A-4909-8612-9F754D55A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21" y="847499"/>
            <a:ext cx="6023583" cy="344850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84576A-30B0-4106-ACC7-59FFC42F4182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2173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651D8F3-0874-4FDB-90B5-277E4F286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85B37D-33DD-4DF1-997D-7FAB3EC00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16" y="843184"/>
            <a:ext cx="7176416" cy="345713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AE05A53-7BBD-43D0-8D8C-72DAD2FD9CCC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3520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651D8F3-0874-4FDB-90B5-277E4F286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09CFCA-04BB-444E-B310-803EA2EFC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1" y="533840"/>
            <a:ext cx="7151387" cy="43094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3F12E88-D969-4038-844A-609373B137EC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50442F-994F-4D94-9613-C75D9E9BB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485" y="2535503"/>
            <a:ext cx="5038725" cy="4953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500105F-4AAB-4ADB-A87B-29F7024E382F}"/>
              </a:ext>
            </a:extLst>
          </p:cNvPr>
          <p:cNvSpPr/>
          <p:nvPr/>
        </p:nvSpPr>
        <p:spPr>
          <a:xfrm>
            <a:off x="957484" y="2551699"/>
            <a:ext cx="5077426" cy="400937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902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651D8F3-0874-4FDB-90B5-277E4F286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ABD086-8CEF-4430-9CAF-3113BA0C8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498" y="1818998"/>
            <a:ext cx="8719145" cy="33245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função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realloc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pode aumentar o tamanho do bloco de memória de duas maneiras: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houver espaço contíguo suficiente disponível após o bloco original, ela simplesmente estende o bloco de memória original.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não houver espaço contíguo suficiente disponível, ela aloca um novo bloco de memória, copia os dados do bloco original para o novo bloco e, em seguida, libera o bloco original.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70B6B113-8BCD-420E-A455-BAAB246C2A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772219"/>
              </p:ext>
            </p:extLst>
          </p:nvPr>
        </p:nvGraphicFramePr>
        <p:xfrm>
          <a:off x="139976" y="538856"/>
          <a:ext cx="1479504" cy="15885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987000" imgH="4279320" progId="Photoshop.Image.12">
                  <p:embed/>
                </p:oleObj>
              </mc:Choice>
              <mc:Fallback>
                <p:oleObj name="Image" r:id="rId4" imgW="3987000" imgH="4279320" progId="Photoshop.Image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70B6B113-8BCD-420E-A455-BAAB246C2A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976" y="538856"/>
                        <a:ext cx="1479504" cy="15885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8" name="Google Shape;159;p41">
            <a:extLst>
              <a:ext uri="{FF2B5EF4-FFF2-40B4-BE49-F238E27FC236}">
                <a16:creationId xmlns:a16="http://schemas.microsoft.com/office/drawing/2014/main" id="{24009B4B-3400-440F-A429-916319ABD2C0}"/>
              </a:ext>
            </a:extLst>
          </p:cNvPr>
          <p:cNvSpPr/>
          <p:nvPr/>
        </p:nvSpPr>
        <p:spPr>
          <a:xfrm>
            <a:off x="1762696" y="533840"/>
            <a:ext cx="3591502" cy="1285158"/>
          </a:xfrm>
          <a:prstGeom prst="wedgeEllipseCallout">
            <a:avLst>
              <a:gd name="adj1" fmla="val -64100"/>
              <a:gd name="adj2" fmla="val 259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 err="1">
                <a:solidFill>
                  <a:schemeClr val="lt1"/>
                </a:solidFill>
              </a:rPr>
              <a:t>Realloc</a:t>
            </a:r>
            <a:r>
              <a:rPr lang="pt-BR" sz="2400" dirty="0">
                <a:solidFill>
                  <a:schemeClr val="lt1"/>
                </a:solidFill>
              </a:rPr>
              <a:t> aumenta o tamanho do vetor?</a:t>
            </a:r>
            <a:endParaRPr lang="pt-BR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7677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651D8F3-0874-4FDB-90B5-277E4F286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A205B8-6B85-4F15-9CF8-F41DF2C73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11" y="2413462"/>
            <a:ext cx="8601739" cy="20005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Caso não haja espaço contíguo suficiente disponível para expandir o bloco de memória original, a função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realloc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poderá realocar o bloco de memória para uma nova localização na memória com espaço suficiente para armazenar os dados originais e os novos dados. Nesse caso, haverá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uma mudança no endereço de memória</a:t>
            </a:r>
            <a:r>
              <a:rPr lang="pt-BR" alt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079B1D4B-EE22-4C28-8F44-E4F847CBB9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240584"/>
              </p:ext>
            </p:extLst>
          </p:nvPr>
        </p:nvGraphicFramePr>
        <p:xfrm>
          <a:off x="297711" y="533840"/>
          <a:ext cx="1466344" cy="1813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428280" imgH="4241160" progId="Photoshop.Image.12">
                  <p:embed/>
                </p:oleObj>
              </mc:Choice>
              <mc:Fallback>
                <p:oleObj name="Image" r:id="rId4" imgW="3428280" imgH="42411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711" y="533840"/>
                        <a:ext cx="1466344" cy="1813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283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1371DF-903B-406A-AD2D-B92B60C290FC}"/>
              </a:ext>
            </a:extLst>
          </p:cNvPr>
          <p:cNvSpPr txBox="1"/>
          <p:nvPr/>
        </p:nvSpPr>
        <p:spPr>
          <a:xfrm>
            <a:off x="1031359" y="1833086"/>
            <a:ext cx="73470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17475" algn="just" rtl="0" fontAlgn="base">
              <a:spcBef>
                <a:spcPts val="6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Malloc (</a:t>
            </a:r>
            <a:r>
              <a:rPr lang="en-US" sz="3600" b="1" i="0" u="none" strike="noStrike" dirty="0">
                <a:solidFill>
                  <a:schemeClr val="accent1"/>
                </a:solidFill>
                <a:effectLst/>
                <a:latin typeface="Play"/>
              </a:rPr>
              <a:t>M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emory </a:t>
            </a:r>
            <a:r>
              <a:rPr lang="en-US" sz="3600" b="1" i="0" u="none" strike="noStrike" dirty="0">
                <a:solidFill>
                  <a:schemeClr val="accent1"/>
                </a:solidFill>
                <a:effectLst/>
                <a:latin typeface="Play"/>
              </a:rPr>
              <a:t>Alloc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ation)</a:t>
            </a:r>
          </a:p>
          <a:p>
            <a:pPr marR="117475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Play"/>
              </a:rPr>
              <a:t>Calloc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 (</a:t>
            </a:r>
            <a:r>
              <a:rPr lang="en-US" sz="3600" b="1" i="0" u="none" strike="noStrike" dirty="0">
                <a:solidFill>
                  <a:schemeClr val="accent1"/>
                </a:solidFill>
                <a:effectLst/>
                <a:latin typeface="Play"/>
              </a:rPr>
              <a:t>C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ontiguous </a:t>
            </a:r>
            <a:r>
              <a:rPr lang="en-US" sz="3600" b="1" i="0" u="none" strike="noStrike" dirty="0">
                <a:solidFill>
                  <a:schemeClr val="accent1"/>
                </a:solidFill>
                <a:effectLst/>
                <a:latin typeface="Play"/>
              </a:rPr>
              <a:t>Alloc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ation)</a:t>
            </a:r>
          </a:p>
          <a:p>
            <a:pPr marR="117475"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Play"/>
              </a:rPr>
              <a:t>Realloc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 (</a:t>
            </a:r>
            <a:r>
              <a:rPr lang="en-US" sz="3600" b="1" i="0" u="none" strike="noStrike" dirty="0">
                <a:solidFill>
                  <a:schemeClr val="accent1"/>
                </a:solidFill>
                <a:effectLst/>
                <a:latin typeface="Play"/>
              </a:rPr>
              <a:t>Realloc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Play"/>
              </a:rPr>
              <a:t>ation)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198940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8716AC-C241-4D82-B493-4C03E6DC7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1" y="35884"/>
            <a:ext cx="8229600" cy="50292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34FD6EA-FD42-496C-8C56-4F97F2372EEA}"/>
              </a:ext>
            </a:extLst>
          </p:cNvPr>
          <p:cNvSpPr txBox="1"/>
          <p:nvPr/>
        </p:nvSpPr>
        <p:spPr>
          <a:xfrm>
            <a:off x="3029763" y="4817119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alocacao1g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858C78-32AE-42B6-B7B6-76FBD8F18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560" y="1160605"/>
            <a:ext cx="4067175" cy="3905250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42BB5913-7251-4E14-951D-24D79DEB5D71}"/>
              </a:ext>
            </a:extLst>
          </p:cNvPr>
          <p:cNvSpPr/>
          <p:nvPr/>
        </p:nvSpPr>
        <p:spPr>
          <a:xfrm>
            <a:off x="6726693" y="1531088"/>
            <a:ext cx="971279" cy="978197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C405A0B-BE24-4455-868A-7D626405590A}"/>
              </a:ext>
            </a:extLst>
          </p:cNvPr>
          <p:cNvSpPr/>
          <p:nvPr/>
        </p:nvSpPr>
        <p:spPr>
          <a:xfrm>
            <a:off x="6726693" y="2877327"/>
            <a:ext cx="971279" cy="1893937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8825EF93-35AE-4A23-83EC-F02BD96C9CD4}"/>
              </a:ext>
            </a:extLst>
          </p:cNvPr>
          <p:cNvSpPr/>
          <p:nvPr/>
        </p:nvSpPr>
        <p:spPr>
          <a:xfrm>
            <a:off x="722842" y="1637414"/>
            <a:ext cx="4332718" cy="46783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1225722-CA8E-439B-88F8-00F6AAF5C9F7}"/>
              </a:ext>
            </a:extLst>
          </p:cNvPr>
          <p:cNvSpPr/>
          <p:nvPr/>
        </p:nvSpPr>
        <p:spPr>
          <a:xfrm>
            <a:off x="722841" y="3706777"/>
            <a:ext cx="4332717" cy="467833"/>
          </a:xfrm>
          <a:prstGeom prst="roundRect">
            <a:avLst/>
          </a:prstGeom>
          <a:solidFill>
            <a:schemeClr val="accent4">
              <a:lumMod val="60000"/>
              <a:lumOff val="40000"/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9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3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4718150C-DB04-4679-8FE4-6BB7F40BE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89" y="449826"/>
            <a:ext cx="8962297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ATENÇAO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o ponteiro que armazena o endereço do bloco de memória alocado dinamicamente (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 valor de x é o endereço do primeiro elemento do bloco de memória alocado.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&amp;x: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o endereço do próprio ponteiro x na memória.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Como x é uma variável armazenada na 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seu endereço será diferente do bloco de memória que ele aponta, que está na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heap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(área de memória alocada dinamicamente).</a:t>
            </a:r>
            <a:endParaRPr kumimoji="0" lang="pt-BR" altLang="pt-B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7D844FC-5DF1-4738-8CD2-22F53E359B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0DFE2961-8C84-4E84-9F47-4E109F0A8A1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8" name="Arredondar Retângulo em um Canto Diagonal 8">
            <a:extLst>
              <a:ext uri="{FF2B5EF4-FFF2-40B4-BE49-F238E27FC236}">
                <a16:creationId xmlns:a16="http://schemas.microsoft.com/office/drawing/2014/main" id="{7299DD6D-C038-44E6-963F-6BFFFEFAD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3626047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d862bc2b4_0_0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Liberar a memória alocada dinamicamente.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70B6B113-8BCD-420E-A455-BAAB246C2A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42110"/>
              </p:ext>
            </p:extLst>
          </p:nvPr>
        </p:nvGraphicFramePr>
        <p:xfrm>
          <a:off x="184045" y="2497889"/>
          <a:ext cx="1899936" cy="203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70B6B113-8BCD-420E-A455-BAAB246C2A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045" y="2497889"/>
                        <a:ext cx="1899936" cy="203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9" name="Google Shape;159;p41"/>
          <p:cNvSpPr/>
          <p:nvPr/>
        </p:nvSpPr>
        <p:spPr>
          <a:xfrm>
            <a:off x="685025" y="459874"/>
            <a:ext cx="3993301" cy="2111875"/>
          </a:xfrm>
          <a:prstGeom prst="wedgeEllipseCallout">
            <a:avLst>
              <a:gd name="adj1" fmla="val -36383"/>
              <a:gd name="adj2" fmla="val 5501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De quem é a responsabilidade de </a:t>
            </a:r>
            <a:r>
              <a:rPr lang="pt-BR" sz="2400" b="1" dirty="0">
                <a:solidFill>
                  <a:schemeClr val="lt1"/>
                </a:solidFill>
              </a:rPr>
              <a:t>liberar</a:t>
            </a:r>
            <a:r>
              <a:rPr lang="pt-BR" sz="2400" dirty="0">
                <a:solidFill>
                  <a:schemeClr val="lt1"/>
                </a:solidFill>
              </a:rPr>
              <a:t> a memória alocada dinamicamente?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651D8F3-0874-4FDB-90B5-277E4F286F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8" name="Google Shape;221;g1dcd6a68b43_0_39">
            <a:extLst>
              <a:ext uri="{FF2B5EF4-FFF2-40B4-BE49-F238E27FC236}">
                <a16:creationId xmlns:a16="http://schemas.microsoft.com/office/drawing/2014/main" id="{37D0D1BC-F4A6-4E47-AC79-A858DAAA3E3B}"/>
              </a:ext>
            </a:extLst>
          </p:cNvPr>
          <p:cNvSpPr txBox="1">
            <a:spLocks/>
          </p:cNvSpPr>
          <p:nvPr/>
        </p:nvSpPr>
        <p:spPr>
          <a:xfrm>
            <a:off x="4136064" y="1912255"/>
            <a:ext cx="4892519" cy="27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lvl="0" algn="just"/>
            <a:r>
              <a:rPr lang="pt-BR" sz="2800" b="1" dirty="0">
                <a:solidFill>
                  <a:srgbClr val="0070C0"/>
                </a:solidFill>
              </a:rPr>
              <a:t>Do programador!</a:t>
            </a:r>
          </a:p>
          <a:p>
            <a:pPr lvl="0" algn="just"/>
            <a:r>
              <a:rPr lang="pt-BR" sz="2800" dirty="0"/>
              <a:t>Quando você aloca memória dinamicamente, a região de memória ficará marcada como ocupada até que seja liberada ou o programa encerrado.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6F42B4E5-2A60-4143-95BE-AA9500DEE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046793"/>
              </p:ext>
            </p:extLst>
          </p:nvPr>
        </p:nvGraphicFramePr>
        <p:xfrm>
          <a:off x="2791278" y="3091117"/>
          <a:ext cx="1371139" cy="1232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2171880" imgH="1952640" progId="Photoshop.Image.12">
                  <p:embed/>
                </p:oleObj>
              </mc:Choice>
              <mc:Fallback>
                <p:oleObj name="Image" r:id="rId6" imgW="2171880" imgH="19526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91278" y="3091117"/>
                        <a:ext cx="1371139" cy="1232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69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651D8F3-0874-4FDB-90B5-277E4F286F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8D75DFB-27BE-45C6-8DBA-A74E816F3C0F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3" name="Arredondar Retângulo em um Canto Diagonal 8">
            <a:extLst>
              <a:ext uri="{FF2B5EF4-FFF2-40B4-BE49-F238E27FC236}">
                <a16:creationId xmlns:a16="http://schemas.microsoft.com/office/drawing/2014/main" id="{19B4C4E0-C187-4929-A10F-79BE974033B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9" name="Google Shape;239;g1dd862bc2b4_0_11">
            <a:extLst>
              <a:ext uri="{FF2B5EF4-FFF2-40B4-BE49-F238E27FC236}">
                <a16:creationId xmlns:a16="http://schemas.microsoft.com/office/drawing/2014/main" id="{1621E993-9D4D-404A-B045-C0DFE50EADF8}"/>
              </a:ext>
            </a:extLst>
          </p:cNvPr>
          <p:cNvSpPr txBox="1">
            <a:spLocks/>
          </p:cNvSpPr>
          <p:nvPr/>
        </p:nvSpPr>
        <p:spPr>
          <a:xfrm>
            <a:off x="691116" y="1188300"/>
            <a:ext cx="7612911" cy="27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361950" algn="just">
              <a:buFont typeface="Arial"/>
              <a:buChar char="▪"/>
            </a:pPr>
            <a:r>
              <a:rPr lang="pt-BR" sz="2800" dirty="0"/>
              <a:t>É importante liberar toda memória que não é mais necessária.</a:t>
            </a:r>
          </a:p>
          <a:p>
            <a:pPr marL="457200" indent="-361950" algn="just">
              <a:spcBef>
                <a:spcPts val="0"/>
              </a:spcBef>
              <a:buFont typeface="Arial"/>
              <a:buChar char="▪"/>
            </a:pPr>
            <a:r>
              <a:rPr lang="pt-BR" sz="2800" dirty="0"/>
              <a:t>Se a memória não é liberada e o programa permanece em execução, a memória ficará marcada como ocupada mesmo se ela não estiver sendo mais utilizada.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3F2184C5-3B43-4AAE-834F-C57275E3C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7981"/>
              </p:ext>
            </p:extLst>
          </p:nvPr>
        </p:nvGraphicFramePr>
        <p:xfrm>
          <a:off x="7081282" y="3475036"/>
          <a:ext cx="1521785" cy="1368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2171880" imgH="1952640" progId="Photoshop.Image.12">
                  <p:embed/>
                </p:oleObj>
              </mc:Choice>
              <mc:Fallback>
                <p:oleObj name="Image" r:id="rId4" imgW="2171880" imgH="19526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81282" y="3475036"/>
                        <a:ext cx="1521785" cy="1368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936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006F6C0-7697-4993-ADEB-828B4A950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5817373"/>
              </p:ext>
            </p:extLst>
          </p:nvPr>
        </p:nvGraphicFramePr>
        <p:xfrm>
          <a:off x="31899" y="1903435"/>
          <a:ext cx="1899936" cy="203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70B6B113-8BCD-420E-A455-BAAB246C2A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99" y="1903435"/>
                        <a:ext cx="1899936" cy="203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" name="Google Shape;244;g1dd862bc2b4_0_15"/>
          <p:cNvSpPr txBox="1">
            <a:spLocks noGrp="1"/>
          </p:cNvSpPr>
          <p:nvPr>
            <p:ph type="subTitle" idx="1"/>
          </p:nvPr>
        </p:nvSpPr>
        <p:spPr>
          <a:xfrm>
            <a:off x="3402416" y="1925775"/>
            <a:ext cx="5422607" cy="27738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Função </a:t>
            </a:r>
            <a:r>
              <a:rPr lang="pt-BR" sz="2800" b="1" dirty="0" err="1">
                <a:highlight>
                  <a:srgbClr val="FFFF00"/>
                </a:highlight>
                <a:latin typeface="Calibri" panose="020F0502020204030204" pitchFamily="34" charset="0"/>
                <a:ea typeface="Comfortaa"/>
                <a:cs typeface="Calibri" panose="020F0502020204030204" pitchFamily="34" charset="0"/>
                <a:sym typeface="Comfortaa"/>
              </a:rPr>
              <a:t>free</a:t>
            </a:r>
            <a:r>
              <a:rPr lang="pt-BR" sz="2800" dirty="0"/>
              <a:t>.</a:t>
            </a:r>
            <a:endParaRPr sz="2800" dirty="0"/>
          </a:p>
          <a:p>
            <a:pPr marL="457200" lvl="0" indent="-3619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Recebe como parâmetro o ponteiro para a região de memória que será liberada.</a:t>
            </a:r>
            <a:endParaRPr sz="2800" dirty="0"/>
          </a:p>
        </p:txBody>
      </p:sp>
      <p:sp>
        <p:nvSpPr>
          <p:cNvPr id="246" name="Google Shape;246;g1dd862bc2b4_0_15"/>
          <p:cNvSpPr/>
          <p:nvPr/>
        </p:nvSpPr>
        <p:spPr>
          <a:xfrm>
            <a:off x="720350" y="443909"/>
            <a:ext cx="3436980" cy="1481866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lt1"/>
                </a:solidFill>
              </a:rPr>
              <a:t>Como liberar memória em linguagem C?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3C230BD-2B99-4D46-903B-678FC710C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53100" cy="44005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5829B1-3057-4B2E-BB61-368B3FFCD87E}"/>
              </a:ext>
            </a:extLst>
          </p:cNvPr>
          <p:cNvSpPr/>
          <p:nvPr/>
        </p:nvSpPr>
        <p:spPr>
          <a:xfrm>
            <a:off x="573267" y="2752619"/>
            <a:ext cx="1680836" cy="400937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7EE9FFF-6DDB-46FA-9ADE-6517EE38AC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487714"/>
              </p:ext>
            </p:extLst>
          </p:nvPr>
        </p:nvGraphicFramePr>
        <p:xfrm>
          <a:off x="4994464" y="893134"/>
          <a:ext cx="4149535" cy="426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571280" imgH="4749120" progId="Photoshop.Image.12">
                  <p:embed/>
                </p:oleObj>
              </mc:Choice>
              <mc:Fallback>
                <p:oleObj name="Image" r:id="rId4" imgW="4571280" imgH="47491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94464" y="893134"/>
                        <a:ext cx="4149535" cy="426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F4E651A6-684E-40C5-B629-73687721CF78}"/>
              </a:ext>
            </a:extLst>
          </p:cNvPr>
          <p:cNvSpPr txBox="1"/>
          <p:nvPr/>
        </p:nvSpPr>
        <p:spPr>
          <a:xfrm>
            <a:off x="5870064" y="2137144"/>
            <a:ext cx="263598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FFFF00"/>
                </a:solidFill>
                <a:latin typeface="Hobo Std" panose="020B0803040709020204" pitchFamily="34" charset="0"/>
                <a:ea typeface="Comfortaa"/>
                <a:cs typeface="Comfortaa"/>
                <a:sym typeface="Comfortaa"/>
              </a:rPr>
              <a:t>vet</a:t>
            </a:r>
            <a:r>
              <a:rPr lang="pt-BR" sz="2400" dirty="0">
                <a:solidFill>
                  <a:schemeClr val="tx1"/>
                </a:solidFill>
                <a:latin typeface="Hobo Std" panose="020B080304070902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Hobo Std" panose="020B0803040709020204" pitchFamily="34" charset="0"/>
              </a:rPr>
              <a:t>é o ponteiro para a região de memória a ser liberada.</a:t>
            </a:r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6347DA-2AE1-4B2C-BC39-22BF089A0797}"/>
              </a:ext>
            </a:extLst>
          </p:cNvPr>
          <p:cNvSpPr txBox="1"/>
          <p:nvPr/>
        </p:nvSpPr>
        <p:spPr>
          <a:xfrm>
            <a:off x="2479812" y="4863115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alocacao2d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006F6C0-7697-4993-ADEB-828B4A950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863295"/>
              </p:ext>
            </p:extLst>
          </p:nvPr>
        </p:nvGraphicFramePr>
        <p:xfrm>
          <a:off x="31899" y="2466963"/>
          <a:ext cx="1899936" cy="203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D006F6C0-7697-4993-ADEB-828B4A950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99" y="2466963"/>
                        <a:ext cx="1899936" cy="203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" name="Google Shape;246;g1dd862bc2b4_0_15"/>
          <p:cNvSpPr/>
          <p:nvPr/>
        </p:nvSpPr>
        <p:spPr>
          <a:xfrm>
            <a:off x="720350" y="443908"/>
            <a:ext cx="4000506" cy="2039915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Como saber quanta memória há disponível para alocação dinâmica?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A1C647-85E5-408B-AE7C-FCD855B405F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620286" y="3019843"/>
            <a:ext cx="652371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Há vários fatores que influenciarão na quantidade de memória disponível para alocação, como: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51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d862bc2b4_0_15"/>
          <p:cNvSpPr txBox="1">
            <a:spLocks noGrp="1"/>
          </p:cNvSpPr>
          <p:nvPr>
            <p:ph type="subTitle" idx="1"/>
          </p:nvPr>
        </p:nvSpPr>
        <p:spPr>
          <a:xfrm>
            <a:off x="520997" y="862920"/>
            <a:ext cx="8335924" cy="37090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95250" lvl="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</a:pPr>
            <a:r>
              <a:rPr lang="pt-BR" sz="5100" b="1" dirty="0">
                <a:solidFill>
                  <a:srgbClr val="0070C0"/>
                </a:solidFill>
              </a:rPr>
              <a:t>A quantidade de memória disponível para alocação depende de fatores como:</a:t>
            </a:r>
            <a:endParaRPr lang="pt-BR" sz="3300" b="1" dirty="0">
              <a:solidFill>
                <a:srgbClr val="0070C0"/>
              </a:solidFill>
            </a:endParaRPr>
          </a:p>
          <a:p>
            <a:pPr marL="457200" lvl="0" indent="-36195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4400" dirty="0"/>
              <a:t>Memória RAM</a:t>
            </a:r>
          </a:p>
          <a:p>
            <a:pPr marL="457200" lvl="0" indent="-36195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4400" dirty="0"/>
              <a:t>Sistema Operacional</a:t>
            </a:r>
          </a:p>
          <a:p>
            <a:pPr marL="457200" lvl="0" indent="-36195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4400" dirty="0"/>
              <a:t>Uso de memória pelo programa (alocações efetuadas anteriormente)</a:t>
            </a:r>
          </a:p>
          <a:p>
            <a:pPr marL="457200" lvl="0" indent="-36195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4400" dirty="0"/>
              <a:t>Memória fragmentada (dificulta alocação de grandes blocos)</a:t>
            </a:r>
          </a:p>
          <a:p>
            <a:pPr marL="457200" lvl="0" indent="-36195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endParaRPr sz="2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28632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006F6C0-7697-4993-ADEB-828B4A9504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899" y="2466963"/>
          <a:ext cx="1899936" cy="2039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D006F6C0-7697-4993-ADEB-828B4A950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99" y="2466963"/>
                        <a:ext cx="1899936" cy="2039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" name="Google Shape;246;g1dd862bc2b4_0_15"/>
          <p:cNvSpPr/>
          <p:nvPr/>
        </p:nvSpPr>
        <p:spPr>
          <a:xfrm>
            <a:off x="720350" y="443908"/>
            <a:ext cx="4000506" cy="2039915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Como saber quanta memória há disponível para alocação dinâmica?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A1C647-85E5-408B-AE7C-FCD855B405F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620286" y="2773621"/>
            <a:ext cx="6523714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Há uma função (</a:t>
            </a:r>
            <a:r>
              <a:rPr kumimoji="0" lang="pt-BR" altLang="pt-BR" sz="240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malloc_usable_size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do GNU C Library (</a:t>
            </a:r>
            <a:r>
              <a:rPr kumimoji="0" lang="pt-BR" altLang="pt-BR" sz="3200" b="0" i="0" u="none" strike="noStrike" cap="none" normalizeH="0" baseline="0" dirty="0" err="1">
                <a:ln>
                  <a:noFill/>
                </a:ln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glibc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– Linux que retorna esse valor, entretanto, </a:t>
            </a:r>
            <a:r>
              <a:rPr kumimoji="0" lang="pt-BR" altLang="pt-BR" sz="3200" b="1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NÃO</a:t>
            </a:r>
            <a:r>
              <a:rPr kumimoji="0" lang="pt-BR" altLang="pt-BR" sz="3200" b="0" i="0" u="none" strike="noStrike" cap="none" normalizeH="0" baseline="0" dirty="0">
                <a:ln>
                  <a:noFill/>
                </a:ln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está disponível no ambiente Windows.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pt-BR" altLang="pt-BR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23231-E0A1-487D-816F-DB8CD48BE8A6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70FE14-60E2-437E-8476-50DA5E584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66" y="795183"/>
            <a:ext cx="2295525" cy="4048125"/>
          </a:xfrm>
          <a:prstGeom prst="rect">
            <a:avLst/>
          </a:prstGeom>
        </p:spPr>
      </p:pic>
      <p:sp>
        <p:nvSpPr>
          <p:cNvPr id="16" name="Google Shape;122;p23">
            <a:extLst>
              <a:ext uri="{FF2B5EF4-FFF2-40B4-BE49-F238E27FC236}">
                <a16:creationId xmlns:a16="http://schemas.microsoft.com/office/drawing/2014/main" id="{FCE8AC64-730A-4963-BC38-6E625AE6D9CC}"/>
              </a:ext>
            </a:extLst>
          </p:cNvPr>
          <p:cNvSpPr txBox="1">
            <a:spLocks/>
          </p:cNvSpPr>
          <p:nvPr/>
        </p:nvSpPr>
        <p:spPr>
          <a:xfrm>
            <a:off x="6155097" y="3411884"/>
            <a:ext cx="2584865" cy="77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algn="l"/>
            <a:r>
              <a:rPr lang="pt-BR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Área de armazenamento permanente</a:t>
            </a:r>
            <a:endParaRPr lang="pt-BR" dirty="0"/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2E17ABF-4E19-4F81-BD3A-6BF004A29ECA}"/>
              </a:ext>
            </a:extLst>
          </p:cNvPr>
          <p:cNvSpPr/>
          <p:nvPr/>
        </p:nvSpPr>
        <p:spPr>
          <a:xfrm>
            <a:off x="5687266" y="2913571"/>
            <a:ext cx="467832" cy="18536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Google Shape;122;p23">
            <a:extLst>
              <a:ext uri="{FF2B5EF4-FFF2-40B4-BE49-F238E27FC236}">
                <a16:creationId xmlns:a16="http://schemas.microsoft.com/office/drawing/2014/main" id="{4D56A36C-0C7D-4CD7-9A18-AEF3FDD5A9B9}"/>
              </a:ext>
            </a:extLst>
          </p:cNvPr>
          <p:cNvSpPr txBox="1">
            <a:spLocks/>
          </p:cNvSpPr>
          <p:nvPr/>
        </p:nvSpPr>
        <p:spPr>
          <a:xfrm>
            <a:off x="1917621" y="423418"/>
            <a:ext cx="1536404" cy="48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algn="l"/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Google Shape;122;p23">
            <a:extLst>
              <a:ext uri="{FF2B5EF4-FFF2-40B4-BE49-F238E27FC236}">
                <a16:creationId xmlns:a16="http://schemas.microsoft.com/office/drawing/2014/main" id="{700769EF-41B1-4F9D-BC30-E83BEAD3F4A9}"/>
              </a:ext>
            </a:extLst>
          </p:cNvPr>
          <p:cNvSpPr txBox="1">
            <a:spLocks/>
          </p:cNvSpPr>
          <p:nvPr/>
        </p:nvSpPr>
        <p:spPr>
          <a:xfrm>
            <a:off x="1975337" y="4403653"/>
            <a:ext cx="1536404" cy="482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algn="l"/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F4C4143D-1F6F-41C2-A7DC-B0A462E6CA58}"/>
              </a:ext>
            </a:extLst>
          </p:cNvPr>
          <p:cNvSpPr/>
          <p:nvPr/>
        </p:nvSpPr>
        <p:spPr>
          <a:xfrm>
            <a:off x="6124354" y="4009360"/>
            <a:ext cx="1794331" cy="6886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F4FAB346-A7CF-418B-B9D1-F9D2CFC2F9C3}"/>
              </a:ext>
            </a:extLst>
          </p:cNvPr>
          <p:cNvSpPr/>
          <p:nvPr/>
        </p:nvSpPr>
        <p:spPr>
          <a:xfrm rot="923567">
            <a:off x="669549" y="2543048"/>
            <a:ext cx="2611576" cy="1115251"/>
          </a:xfrm>
          <a:prstGeom prst="rightArrow">
            <a:avLst>
              <a:gd name="adj1" fmla="val 61440"/>
              <a:gd name="adj2" fmla="val 490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Código binário do Programa carregado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961253D8-6ABB-4035-B079-EF2D6B1CF595}"/>
              </a:ext>
            </a:extLst>
          </p:cNvPr>
          <p:cNvSpPr/>
          <p:nvPr/>
        </p:nvSpPr>
        <p:spPr>
          <a:xfrm rot="926374">
            <a:off x="1071733" y="3812411"/>
            <a:ext cx="2177828" cy="5376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Variáveis Globais</a:t>
            </a:r>
          </a:p>
        </p:txBody>
      </p:sp>
      <p:sp>
        <p:nvSpPr>
          <p:cNvPr id="21" name="Seta: para a Direita 20">
            <a:extLst>
              <a:ext uri="{FF2B5EF4-FFF2-40B4-BE49-F238E27FC236}">
                <a16:creationId xmlns:a16="http://schemas.microsoft.com/office/drawing/2014/main" id="{3855657D-FD43-4603-83B3-EAE462D8B699}"/>
              </a:ext>
            </a:extLst>
          </p:cNvPr>
          <p:cNvSpPr/>
          <p:nvPr/>
        </p:nvSpPr>
        <p:spPr>
          <a:xfrm rot="936545">
            <a:off x="691514" y="1479359"/>
            <a:ext cx="2611576" cy="946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Variáveis alocadas dinamicamente</a:t>
            </a: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4CF282AB-3726-4D15-9F91-87F0E76283AA}"/>
              </a:ext>
            </a:extLst>
          </p:cNvPr>
          <p:cNvSpPr/>
          <p:nvPr/>
        </p:nvSpPr>
        <p:spPr>
          <a:xfrm rot="936545">
            <a:off x="860039" y="649535"/>
            <a:ext cx="2493490" cy="827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Variáveis locais</a:t>
            </a:r>
          </a:p>
        </p:txBody>
      </p:sp>
    </p:spTree>
    <p:extLst>
      <p:ext uri="{BB962C8B-B14F-4D97-AF65-F5344CB8AC3E}">
        <p14:creationId xmlns:p14="http://schemas.microsoft.com/office/powerpoint/2010/main" val="271013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42A4E71B-302E-4543-A4D1-3573EAA51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421293"/>
              </p:ext>
            </p:extLst>
          </p:nvPr>
        </p:nvGraphicFramePr>
        <p:xfrm>
          <a:off x="267864" y="510362"/>
          <a:ext cx="8544016" cy="4301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8173440" imgH="4115160" progId="Photoshop.Image.12">
                  <p:embed/>
                </p:oleObj>
              </mc:Choice>
              <mc:Fallback>
                <p:oleObj name="Image" r:id="rId4" imgW="8173440" imgH="41151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7864" y="510362"/>
                        <a:ext cx="8544016" cy="4301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Google Shape;246;g1dd862bc2b4_0_15">
            <a:extLst>
              <a:ext uri="{FF2B5EF4-FFF2-40B4-BE49-F238E27FC236}">
                <a16:creationId xmlns:a16="http://schemas.microsoft.com/office/drawing/2014/main" id="{D9A8D201-BD3F-4E43-877B-1388377CF2A6}"/>
              </a:ext>
            </a:extLst>
          </p:cNvPr>
          <p:cNvSpPr/>
          <p:nvPr/>
        </p:nvSpPr>
        <p:spPr>
          <a:xfrm>
            <a:off x="5730949" y="3409112"/>
            <a:ext cx="2009553" cy="1407613"/>
          </a:xfrm>
          <a:prstGeom prst="wedgeEllipseCallout">
            <a:avLst>
              <a:gd name="adj1" fmla="val -127347"/>
              <a:gd name="adj2" fmla="val -7659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WTF...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e agora?</a:t>
            </a:r>
            <a:endParaRPr sz="24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328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006F6C0-7697-4993-ADEB-828B4A9504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339" y="691742"/>
          <a:ext cx="2167209" cy="2326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D006F6C0-7697-4993-ADEB-828B4A950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3339" y="691742"/>
                        <a:ext cx="2167209" cy="23268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244" name="Google Shape;244;g1dd862bc2b4_0_15"/>
          <p:cNvSpPr txBox="1">
            <a:spLocks noGrp="1"/>
          </p:cNvSpPr>
          <p:nvPr>
            <p:ph type="subTitle" idx="1"/>
          </p:nvPr>
        </p:nvSpPr>
        <p:spPr>
          <a:xfrm>
            <a:off x="1806727" y="3017659"/>
            <a:ext cx="6624892" cy="158899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5250" lvl="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</a:pPr>
            <a:r>
              <a:rPr lang="pt-BR" sz="3600" b="1" dirty="0"/>
              <a:t>Que tal criar sua própria função?</a:t>
            </a:r>
            <a:br>
              <a:rPr lang="pt-BR" sz="3600" b="1" dirty="0"/>
            </a:br>
            <a:r>
              <a:rPr lang="pt-BR" sz="3600" b="1" dirty="0"/>
              <a:t>#desafio</a:t>
            </a:r>
            <a:endParaRPr sz="3600" b="1" dirty="0"/>
          </a:p>
        </p:txBody>
      </p:sp>
      <p:sp>
        <p:nvSpPr>
          <p:cNvPr id="12" name="Google Shape;246;g1dd862bc2b4_0_15">
            <a:extLst>
              <a:ext uri="{FF2B5EF4-FFF2-40B4-BE49-F238E27FC236}">
                <a16:creationId xmlns:a16="http://schemas.microsoft.com/office/drawing/2014/main" id="{2A09C57A-3416-4ED0-980A-E518D92664BA}"/>
              </a:ext>
            </a:extLst>
          </p:cNvPr>
          <p:cNvSpPr/>
          <p:nvPr/>
        </p:nvSpPr>
        <p:spPr>
          <a:xfrm>
            <a:off x="2112997" y="292693"/>
            <a:ext cx="2459003" cy="1588993"/>
          </a:xfrm>
          <a:prstGeom prst="wedgeEllipseCallout">
            <a:avLst>
              <a:gd name="adj1" fmla="val -60615"/>
              <a:gd name="adj2" fmla="val 46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Pois é, e agora?</a:t>
            </a:r>
            <a:endParaRPr sz="2400" dirty="0">
              <a:solidFill>
                <a:schemeClr val="lt1"/>
              </a:solidFill>
            </a:endParaRP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42A4E71B-302E-4543-A4D1-3573EAA5166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35557" y="0"/>
          <a:ext cx="4208443" cy="211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8173440" imgH="4115160" progId="Photoshop.Image.12">
                  <p:embed/>
                </p:oleObj>
              </mc:Choice>
              <mc:Fallback>
                <p:oleObj name="Image" r:id="rId6" imgW="8173440" imgH="4115160" progId="Photoshop.Image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42A4E71B-302E-4543-A4D1-3573EAA516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35557" y="0"/>
                        <a:ext cx="4208443" cy="211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601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d862bc2b4_0_26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Alocar uma matriz dinâmica em C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DD69B841-8C28-4661-B506-6770EEDF6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547208"/>
              </p:ext>
            </p:extLst>
          </p:nvPr>
        </p:nvGraphicFramePr>
        <p:xfrm>
          <a:off x="31899" y="1903435"/>
          <a:ext cx="1663503" cy="17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D006F6C0-7697-4993-ADEB-828B4A950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99" y="1903435"/>
                        <a:ext cx="1663503" cy="178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4" name="Google Shape;244;g1dd862bc2b4_0_15"/>
          <p:cNvSpPr txBox="1">
            <a:spLocks noGrp="1"/>
          </p:cNvSpPr>
          <p:nvPr>
            <p:ph type="subTitle" idx="1"/>
          </p:nvPr>
        </p:nvSpPr>
        <p:spPr>
          <a:xfrm>
            <a:off x="4845781" y="1171070"/>
            <a:ext cx="3436980" cy="7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5250" lvl="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</a:pPr>
            <a:r>
              <a:rPr lang="pt-BR" sz="2800" b="1" dirty="0"/>
              <a:t>Conjunto de vetores!</a:t>
            </a:r>
            <a:endParaRPr sz="2800" b="1" dirty="0"/>
          </a:p>
        </p:txBody>
      </p:sp>
      <p:sp>
        <p:nvSpPr>
          <p:cNvPr id="246" name="Google Shape;246;g1dd862bc2b4_0_15"/>
          <p:cNvSpPr/>
          <p:nvPr/>
        </p:nvSpPr>
        <p:spPr>
          <a:xfrm>
            <a:off x="720350" y="443909"/>
            <a:ext cx="3436980" cy="1481866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Qual é mesmo o conceito de MATRIZ?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2315408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d862bc2b4_0_15"/>
          <p:cNvSpPr txBox="1">
            <a:spLocks noGrp="1"/>
          </p:cNvSpPr>
          <p:nvPr>
            <p:ph type="subTitle" idx="1"/>
          </p:nvPr>
        </p:nvSpPr>
        <p:spPr>
          <a:xfrm>
            <a:off x="4845781" y="1171070"/>
            <a:ext cx="3436980" cy="7323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5250" lvl="0" algn="just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</a:pPr>
            <a:r>
              <a:rPr lang="pt-BR" sz="2800" b="1" dirty="0"/>
              <a:t>Conjunto de vetores!</a:t>
            </a:r>
            <a:endParaRPr sz="2800" b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D60EFFB-1869-4A22-823F-6C9F2632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975" y="2571750"/>
            <a:ext cx="2981325" cy="1466850"/>
          </a:xfrm>
          <a:prstGeom prst="rect">
            <a:avLst/>
          </a:prstGeom>
        </p:spPr>
      </p:pic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D006F6C0-7697-4993-ADEB-828B4A9504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64475"/>
              </p:ext>
            </p:extLst>
          </p:nvPr>
        </p:nvGraphicFramePr>
        <p:xfrm>
          <a:off x="31899" y="1903435"/>
          <a:ext cx="1663503" cy="17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3987000" imgH="4279320" progId="Photoshop.Image.12">
                  <p:embed/>
                </p:oleObj>
              </mc:Choice>
              <mc:Fallback>
                <p:oleObj name="Image" r:id="rId5" imgW="3987000" imgH="4279320" progId="Photoshop.Image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D006F6C0-7697-4993-ADEB-828B4A950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99" y="1903435"/>
                        <a:ext cx="1663503" cy="178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C9C5DB21-5F6C-4D10-81D0-6AD2017485FD}"/>
              </a:ext>
            </a:extLst>
          </p:cNvPr>
          <p:cNvSpPr/>
          <p:nvPr/>
        </p:nvSpPr>
        <p:spPr>
          <a:xfrm>
            <a:off x="5211898" y="3084082"/>
            <a:ext cx="582844" cy="732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6" name="Google Shape;246;g1dd862bc2b4_0_15"/>
          <p:cNvSpPr/>
          <p:nvPr/>
        </p:nvSpPr>
        <p:spPr>
          <a:xfrm>
            <a:off x="720350" y="443909"/>
            <a:ext cx="3436980" cy="1481866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Qual é mesmo o conceito de MATRIZ?</a:t>
            </a:r>
            <a:endParaRPr sz="2400" dirty="0">
              <a:solidFill>
                <a:schemeClr val="lt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2F94658-A721-491A-9324-CDEF869810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25" y="2319337"/>
            <a:ext cx="3038475" cy="1971675"/>
          </a:xfrm>
          <a:prstGeom prst="rect">
            <a:avLst/>
          </a:prstGeom>
        </p:spPr>
      </p:pic>
      <p:sp>
        <p:nvSpPr>
          <p:cNvPr id="15" name="Chave Direita 14">
            <a:extLst>
              <a:ext uri="{FF2B5EF4-FFF2-40B4-BE49-F238E27FC236}">
                <a16:creationId xmlns:a16="http://schemas.microsoft.com/office/drawing/2014/main" id="{CF574CDE-5AFB-4B60-BD8F-098803B7615B}"/>
              </a:ext>
            </a:extLst>
          </p:cNvPr>
          <p:cNvSpPr/>
          <p:nvPr/>
        </p:nvSpPr>
        <p:spPr>
          <a:xfrm>
            <a:off x="4792616" y="2647507"/>
            <a:ext cx="353540" cy="1605516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470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4E3EF3D8-354A-40FE-90D0-93F518309B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748724"/>
              </p:ext>
            </p:extLst>
          </p:nvPr>
        </p:nvGraphicFramePr>
        <p:xfrm>
          <a:off x="31899" y="1903435"/>
          <a:ext cx="1663503" cy="17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D006F6C0-7697-4993-ADEB-828B4A9504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99" y="1903435"/>
                        <a:ext cx="1663503" cy="178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4" name="Google Shape;264;g1dd862bc2b4_0_31"/>
          <p:cNvSpPr/>
          <p:nvPr/>
        </p:nvSpPr>
        <p:spPr>
          <a:xfrm>
            <a:off x="720350" y="587175"/>
            <a:ext cx="3865500" cy="1416300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chemeClr val="lt1"/>
                </a:solidFill>
              </a:rPr>
              <a:t>Entendeu a alocação dinâmica de vetor?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266" name="Google Shape;266;g1dd862bc2b4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725" y="1765550"/>
            <a:ext cx="3418625" cy="20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1dd862bc2b4_0_31"/>
          <p:cNvSpPr txBox="1">
            <a:spLocks noGrp="1"/>
          </p:cNvSpPr>
          <p:nvPr>
            <p:ph type="subTitle" idx="1"/>
          </p:nvPr>
        </p:nvSpPr>
        <p:spPr>
          <a:xfrm>
            <a:off x="4735141" y="587175"/>
            <a:ext cx="4013791" cy="9410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61950" algn="l" rtl="0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Uma matriz dinâmica é um vetor de vetores.</a:t>
            </a:r>
            <a:endParaRPr sz="2800" dirty="0"/>
          </a:p>
          <a:p>
            <a:pPr marL="0" lvl="0" indent="0" algn="just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82A22D-F6F2-4024-9A87-1E855E9F64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7C1667C-4AFB-49B3-8DCE-9F088CC3440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0CAA157D-D657-4906-BE76-D906991D812E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d862bc2b4_0_39"/>
          <p:cNvSpPr txBox="1">
            <a:spLocks noGrp="1"/>
          </p:cNvSpPr>
          <p:nvPr>
            <p:ph type="subTitle" idx="1"/>
          </p:nvPr>
        </p:nvSpPr>
        <p:spPr>
          <a:xfrm>
            <a:off x="385590" y="1220992"/>
            <a:ext cx="8372820" cy="29438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A matriz será uma variável do tipo ponteiro para ponteiro.</a:t>
            </a:r>
            <a:endParaRPr sz="28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sz="2800" dirty="0"/>
              <a:t>Primeiro aloca dinamicamente um vetor.</a:t>
            </a:r>
            <a:endParaRPr sz="2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 sz="2000" dirty="0"/>
              <a:t>Representa a coluna à esquerda.</a:t>
            </a:r>
            <a:endParaRPr sz="20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pt-BR" sz="2000" dirty="0"/>
              <a:t>O vetor armazena o endereço de outros vetores (as linhas da matriz).</a:t>
            </a:r>
            <a:endParaRPr sz="20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sz="2800" i="1" dirty="0">
                <a:solidFill>
                  <a:schemeClr val="accent1"/>
                </a:solidFill>
              </a:rPr>
              <a:t>Cada etapa precisa de bastante atenção.</a:t>
            </a:r>
            <a:endParaRPr sz="2800" i="1" dirty="0">
              <a:solidFill>
                <a:schemeClr val="accent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B62D41-5C5E-499C-9818-D3E60FEC78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D482036-89C3-4F1A-AF2B-BDF442D03709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0398DAA7-66E4-40E1-8F2A-FEE67DE7F1A3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1482A48D-4119-4D35-B943-D68F8BD77C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748094"/>
              </p:ext>
            </p:extLst>
          </p:nvPr>
        </p:nvGraphicFramePr>
        <p:xfrm>
          <a:off x="7282150" y="3086101"/>
          <a:ext cx="1568449" cy="2057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136320" imgH="4114080" progId="Photoshop.Image.12">
                  <p:embed/>
                </p:oleObj>
              </mc:Choice>
              <mc:Fallback>
                <p:oleObj name="Image" r:id="rId4" imgW="3136320" imgH="4114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82150" y="3086101"/>
                        <a:ext cx="1568449" cy="2057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C652AB8-5A1D-42F6-92BE-B4F0A5692A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BDA5258-8E98-4474-89F6-5CDEC7EF3485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5717EBFD-8528-43FB-84D1-D9B60BE9DE37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892CEE85-96BE-4117-90FA-3E74FA87C3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666718"/>
              </p:ext>
            </p:extLst>
          </p:nvPr>
        </p:nvGraphicFramePr>
        <p:xfrm>
          <a:off x="6477918" y="3392126"/>
          <a:ext cx="2646514" cy="1725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558680" imgH="2971080" progId="Photoshop.Image.12">
                  <p:embed/>
                </p:oleObj>
              </mc:Choice>
              <mc:Fallback>
                <p:oleObj name="Image" r:id="rId4" imgW="4558680" imgH="297108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77918" y="3392126"/>
                        <a:ext cx="2646514" cy="1725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" name="Google Shape;276;g1dd862bc2b4_0_43"/>
          <p:cNvSpPr txBox="1">
            <a:spLocks noGrp="1"/>
          </p:cNvSpPr>
          <p:nvPr>
            <p:ph type="subTitle" idx="1"/>
          </p:nvPr>
        </p:nvSpPr>
        <p:spPr>
          <a:xfrm>
            <a:off x="644486" y="996337"/>
            <a:ext cx="7678756" cy="301862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09600" lvl="0" indent="-514350" algn="l" rtl="0">
              <a:spcBef>
                <a:spcPts val="750"/>
              </a:spcBef>
              <a:spcAft>
                <a:spcPts val="0"/>
              </a:spcAft>
              <a:buSzPts val="2100"/>
              <a:buFont typeface="+mj-lt"/>
              <a:buAutoNum type="arabicPeriod"/>
            </a:pPr>
            <a:r>
              <a:rPr lang="pt-BR" sz="2800" dirty="0"/>
              <a:t>Alocar o vetor.</a:t>
            </a:r>
            <a:endParaRPr sz="2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>
                    <a:lumMod val="50000"/>
                  </a:schemeClr>
                </a:solidFill>
              </a:rPr>
              <a:t>O tamanho deve ter a quantidade de linhas da matriz.</a:t>
            </a:r>
          </a:p>
          <a:p>
            <a:pPr marL="571500" lvl="1" algn="l" rtl="0">
              <a:spcBef>
                <a:spcPts val="0"/>
              </a:spcBef>
              <a:spcAft>
                <a:spcPts val="0"/>
              </a:spcAft>
              <a:buSzPts val="1800"/>
            </a:pPr>
            <a:endParaRPr sz="24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pt-BR" sz="2800" dirty="0"/>
              <a:t>Para cada posição do vetor precisa alocar outro </a:t>
            </a:r>
            <a:r>
              <a:rPr lang="pt-BR" sz="2800" dirty="0">
                <a:solidFill>
                  <a:schemeClr val="tx2">
                    <a:lumMod val="50000"/>
                  </a:schemeClr>
                </a:solidFill>
              </a:rPr>
              <a:t>vetor.</a:t>
            </a:r>
            <a:endParaRPr sz="28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ourier New" panose="02070309020205020404" pitchFamily="49" charset="0"/>
              <a:buChar char="o"/>
            </a:pPr>
            <a:r>
              <a:rPr lang="pt-BR" sz="2400" dirty="0">
                <a:solidFill>
                  <a:schemeClr val="tx2">
                    <a:lumMod val="50000"/>
                  </a:schemeClr>
                </a:solidFill>
              </a:rPr>
              <a:t>Cada novo vetor será uma linha da matriz.</a:t>
            </a:r>
            <a:endParaRPr sz="2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DD06B675-CF1F-41CD-A603-CBFF3F806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" y="0"/>
            <a:ext cx="8942356" cy="5143500"/>
          </a:xfrm>
          <a:prstGeom prst="rect">
            <a:avLst/>
          </a:prstGeom>
        </p:spPr>
      </p:pic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FEC4D9C5-B29E-4088-99F2-8A9C6D29C3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644267"/>
              </p:ext>
            </p:extLst>
          </p:nvPr>
        </p:nvGraphicFramePr>
        <p:xfrm>
          <a:off x="5613990" y="2378571"/>
          <a:ext cx="3189767" cy="2764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01240" imgH="6501240" progId="Photoshop.Image.12">
                  <p:embed/>
                </p:oleObj>
              </mc:Choice>
              <mc:Fallback>
                <p:oleObj name="Image" r:id="rId4" imgW="6501240" imgH="6501240" progId="Photoshop.Image.12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7599BF2F-3571-4054-9B13-1A6670A3BB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13990" y="2378571"/>
                        <a:ext cx="3189767" cy="27649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986AD1-1E93-4214-8245-EB79D4DF826F}"/>
              </a:ext>
            </a:extLst>
          </p:cNvPr>
          <p:cNvSpPr txBox="1"/>
          <p:nvPr/>
        </p:nvSpPr>
        <p:spPr>
          <a:xfrm>
            <a:off x="5733082" y="2966303"/>
            <a:ext cx="2126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1"/>
                </a:solidFill>
              </a:rPr>
              <a:t>Ampliando</a:t>
            </a:r>
          </a:p>
          <a:p>
            <a:r>
              <a:rPr lang="pt-BR" sz="2400" b="1" dirty="0">
                <a:solidFill>
                  <a:schemeClr val="tx1"/>
                </a:solidFill>
              </a:rPr>
              <a:t> o código...</a:t>
            </a:r>
            <a:endParaRPr lang="pt-BR" sz="1100" b="1" dirty="0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7C1667C-4AFB-49B3-8DCE-9F088CC3440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5899AB-7AE6-4186-B064-90BFACABA8ED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alocacao2d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D5CAB71-20F9-485C-A872-1C9EE07F3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2201" y="1734436"/>
            <a:ext cx="504825" cy="2286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909D69-4704-4BF0-A90B-A21615867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4560" y="1475553"/>
            <a:ext cx="1811744" cy="2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0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C82A22D-F6F2-4024-9A87-1E855E9F6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0CAA157D-D657-4906-BE76-D906991D812E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E851B9-C374-4190-8ABF-68C853F3BA99}"/>
              </a:ext>
            </a:extLst>
          </p:cNvPr>
          <p:cNvSpPr txBox="1"/>
          <p:nvPr/>
        </p:nvSpPr>
        <p:spPr>
          <a:xfrm>
            <a:off x="3662726" y="4809375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alocacao2d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7C1667C-4AFB-49B3-8DCE-9F088CC3440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DADDFEB-0EF3-46B7-B9DA-253809DC2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465" y="2733155"/>
            <a:ext cx="952500" cy="1543050"/>
          </a:xfrm>
          <a:prstGeom prst="rect">
            <a:avLst/>
          </a:prstGeom>
        </p:spPr>
      </p:pic>
      <p:sp>
        <p:nvSpPr>
          <p:cNvPr id="3" name="Chave Esquerda 2">
            <a:extLst>
              <a:ext uri="{FF2B5EF4-FFF2-40B4-BE49-F238E27FC236}">
                <a16:creationId xmlns:a16="http://schemas.microsoft.com/office/drawing/2014/main" id="{3F5135F4-CED9-4464-AAB3-5038B61A45C3}"/>
              </a:ext>
            </a:extLst>
          </p:cNvPr>
          <p:cNvSpPr/>
          <p:nvPr/>
        </p:nvSpPr>
        <p:spPr>
          <a:xfrm>
            <a:off x="5699051" y="3025787"/>
            <a:ext cx="248129" cy="112851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627585C-D2C1-44C7-B1B0-CA13264F33BA}"/>
              </a:ext>
            </a:extLst>
          </p:cNvPr>
          <p:cNvSpPr txBox="1"/>
          <p:nvPr/>
        </p:nvSpPr>
        <p:spPr>
          <a:xfrm>
            <a:off x="5397564" y="3342331"/>
            <a:ext cx="53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C000"/>
                </a:solidFill>
              </a:rPr>
              <a:t>i</a:t>
            </a:r>
            <a:endParaRPr lang="pt-BR" b="1" dirty="0">
              <a:solidFill>
                <a:srgbClr val="FFC000"/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C88FBC-3C4B-4BC4-BFA3-7D37B18AD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" y="546257"/>
            <a:ext cx="5105612" cy="2578488"/>
          </a:xfrm>
          <a:prstGeom prst="rect">
            <a:avLst/>
          </a:prstGeom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5F01842-2AAD-4BBF-836C-E4C050D06BEF}"/>
              </a:ext>
            </a:extLst>
          </p:cNvPr>
          <p:cNvCxnSpPr>
            <a:cxnSpLocks/>
          </p:cNvCxnSpPr>
          <p:nvPr/>
        </p:nvCxnSpPr>
        <p:spPr>
          <a:xfrm>
            <a:off x="4710102" y="1795908"/>
            <a:ext cx="835301" cy="1546423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ABB6B3E0-AC86-4FE4-97A3-FB43433D9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3316" y="1729198"/>
            <a:ext cx="504825" cy="2286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018D3E2-7151-4463-8358-B536CE1A9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109" y="1443654"/>
            <a:ext cx="1811744" cy="26951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1EDC653-D3BE-4F15-B9B5-5BB4515E3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1008" y="1443654"/>
            <a:ext cx="1811744" cy="26951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76057DA-0D07-4D9C-ADA5-8A5F7938A81F}"/>
              </a:ext>
            </a:extLst>
          </p:cNvPr>
          <p:cNvSpPr/>
          <p:nvPr/>
        </p:nvSpPr>
        <p:spPr>
          <a:xfrm>
            <a:off x="427567" y="1420681"/>
            <a:ext cx="4342250" cy="301230"/>
          </a:xfrm>
          <a:prstGeom prst="roundRect">
            <a:avLst/>
          </a:prstGeom>
          <a:solidFill>
            <a:srgbClr val="FFFF00">
              <a:alpha val="27000"/>
            </a:srgb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016BA5-D6C8-4D5A-9F9F-C21D8B9532EA}"/>
              </a:ext>
            </a:extLst>
          </p:cNvPr>
          <p:cNvSpPr txBox="1"/>
          <p:nvPr/>
        </p:nvSpPr>
        <p:spPr>
          <a:xfrm>
            <a:off x="6339781" y="2939272"/>
            <a:ext cx="5635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10584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5C77F533-C51B-4927-BD89-41A899A217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9045B61A-B242-4737-BBA6-AEC54A1A9E3A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AE4D97A-0CD4-4EB8-8AF1-B1D41208014E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1DB5B0-2797-483F-93AB-F8F5A5195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337" y="528637"/>
            <a:ext cx="6029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409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C82A22D-F6F2-4024-9A87-1E855E9F6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0CAA157D-D657-4906-BE76-D906991D812E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E851B9-C374-4190-8ABF-68C853F3BA99}"/>
              </a:ext>
            </a:extLst>
          </p:cNvPr>
          <p:cNvSpPr txBox="1"/>
          <p:nvPr/>
        </p:nvSpPr>
        <p:spPr>
          <a:xfrm>
            <a:off x="3662726" y="4809375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alocacao2d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7C1667C-4AFB-49B3-8DCE-9F088CC3440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DADDFEB-0EF3-46B7-B9DA-253809DC2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465" y="2733155"/>
            <a:ext cx="952500" cy="15430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627585C-D2C1-44C7-B1B0-CA13264F33BA}"/>
              </a:ext>
            </a:extLst>
          </p:cNvPr>
          <p:cNvSpPr txBox="1"/>
          <p:nvPr/>
        </p:nvSpPr>
        <p:spPr>
          <a:xfrm>
            <a:off x="4291416" y="3305999"/>
            <a:ext cx="53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C000"/>
                </a:solidFill>
              </a:rPr>
              <a:t>i</a:t>
            </a:r>
            <a:endParaRPr lang="pt-BR" b="1" dirty="0">
              <a:solidFill>
                <a:srgbClr val="FFC000"/>
              </a:solidFill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4C88FBC-3C4B-4BC4-BFA3-7D37B18AD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" y="546257"/>
            <a:ext cx="5105612" cy="257848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BECD70F-4272-4F46-B782-A0764862C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1218" y="2733155"/>
            <a:ext cx="2510876" cy="1923426"/>
          </a:xfrm>
          <a:prstGeom prst="rect">
            <a:avLst/>
          </a:prstGeom>
        </p:spPr>
      </p:pic>
      <p:sp>
        <p:nvSpPr>
          <p:cNvPr id="3" name="Chave Esquerda 2">
            <a:extLst>
              <a:ext uri="{FF2B5EF4-FFF2-40B4-BE49-F238E27FC236}">
                <a16:creationId xmlns:a16="http://schemas.microsoft.com/office/drawing/2014/main" id="{3F5135F4-CED9-4464-AAB3-5038B61A45C3}"/>
              </a:ext>
            </a:extLst>
          </p:cNvPr>
          <p:cNvSpPr/>
          <p:nvPr/>
        </p:nvSpPr>
        <p:spPr>
          <a:xfrm>
            <a:off x="4592903" y="2989455"/>
            <a:ext cx="248129" cy="1128516"/>
          </a:xfrm>
          <a:prstGeom prst="lef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67958E80-FFB4-467E-91C1-8D978D0C6562}"/>
              </a:ext>
            </a:extLst>
          </p:cNvPr>
          <p:cNvSpPr/>
          <p:nvPr/>
        </p:nvSpPr>
        <p:spPr>
          <a:xfrm rot="16200000" flipH="1">
            <a:off x="7114977" y="1569285"/>
            <a:ext cx="346767" cy="2050914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77A44E3C-30DF-4703-BD12-85ED272E7A19}"/>
              </a:ext>
            </a:extLst>
          </p:cNvPr>
          <p:cNvCxnSpPr>
            <a:cxnSpLocks/>
          </p:cNvCxnSpPr>
          <p:nvPr/>
        </p:nvCxnSpPr>
        <p:spPr>
          <a:xfrm>
            <a:off x="5127752" y="2101637"/>
            <a:ext cx="1673213" cy="3197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DE9E8E8-7A75-4657-943C-1D4E81ED2010}"/>
              </a:ext>
            </a:extLst>
          </p:cNvPr>
          <p:cNvSpPr txBox="1"/>
          <p:nvPr/>
        </p:nvSpPr>
        <p:spPr>
          <a:xfrm>
            <a:off x="6953599" y="2050076"/>
            <a:ext cx="536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accent5">
                    <a:lumMod val="75000"/>
                  </a:schemeClr>
                </a:solidFill>
              </a:rPr>
              <a:t>j</a:t>
            </a:r>
            <a:endParaRPr lang="pt-BR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A42964-6331-4EB6-94D7-B958737041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826" y="1722752"/>
            <a:ext cx="504825" cy="228600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674DF11-D36A-4D70-998A-87A5735C4B91}"/>
              </a:ext>
            </a:extLst>
          </p:cNvPr>
          <p:cNvSpPr/>
          <p:nvPr/>
        </p:nvSpPr>
        <p:spPr>
          <a:xfrm>
            <a:off x="845008" y="1923787"/>
            <a:ext cx="4233768" cy="27384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3D27E5E-8B94-4563-B488-1F6B359B75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1006" y="1454287"/>
            <a:ext cx="1811744" cy="269516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776057DA-0D07-4D9C-ADA5-8A5F7938A81F}"/>
              </a:ext>
            </a:extLst>
          </p:cNvPr>
          <p:cNvSpPr/>
          <p:nvPr/>
        </p:nvSpPr>
        <p:spPr>
          <a:xfrm>
            <a:off x="561723" y="1438560"/>
            <a:ext cx="4342250" cy="273845"/>
          </a:xfrm>
          <a:prstGeom prst="roundRect">
            <a:avLst/>
          </a:prstGeom>
          <a:solidFill>
            <a:srgbClr val="FFFF00">
              <a:alpha val="27000"/>
            </a:srgb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EA020B3-A944-42DE-9F0C-6E7475A17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715" y="2775405"/>
            <a:ext cx="952500" cy="1543050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0427F294-BBB6-487E-87C8-179B1733048C}"/>
              </a:ext>
            </a:extLst>
          </p:cNvPr>
          <p:cNvSpPr txBox="1"/>
          <p:nvPr/>
        </p:nvSpPr>
        <p:spPr>
          <a:xfrm>
            <a:off x="5343031" y="2981522"/>
            <a:ext cx="5635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5F01842-2AAD-4BBF-836C-E4C050D06BEF}"/>
              </a:ext>
            </a:extLst>
          </p:cNvPr>
          <p:cNvCxnSpPr>
            <a:cxnSpLocks/>
          </p:cNvCxnSpPr>
          <p:nvPr/>
        </p:nvCxnSpPr>
        <p:spPr>
          <a:xfrm>
            <a:off x="4710102" y="1795908"/>
            <a:ext cx="519909" cy="1024701"/>
          </a:xfrm>
          <a:prstGeom prst="straightConnector1">
            <a:avLst/>
          </a:prstGeom>
          <a:ln w="254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BC68582-BEFC-4A49-A8D7-545F633B04BE}"/>
              </a:ext>
            </a:extLst>
          </p:cNvPr>
          <p:cNvCxnSpPr/>
          <p:nvPr/>
        </p:nvCxnSpPr>
        <p:spPr>
          <a:xfrm>
            <a:off x="5624623" y="3124745"/>
            <a:ext cx="37214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CF3C7332-3820-42BF-A923-EAC97D64590B}"/>
              </a:ext>
            </a:extLst>
          </p:cNvPr>
          <p:cNvCxnSpPr/>
          <p:nvPr/>
        </p:nvCxnSpPr>
        <p:spPr>
          <a:xfrm>
            <a:off x="5628163" y="3606756"/>
            <a:ext cx="37214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4FB5DFC4-BAC8-41E1-A25F-E31C5E595B26}"/>
              </a:ext>
            </a:extLst>
          </p:cNvPr>
          <p:cNvCxnSpPr/>
          <p:nvPr/>
        </p:nvCxnSpPr>
        <p:spPr>
          <a:xfrm>
            <a:off x="5628170" y="4032052"/>
            <a:ext cx="37214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602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A101FC5-E112-4B92-9E07-229BA9E54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76666"/>
              </p:ext>
            </p:extLst>
          </p:nvPr>
        </p:nvGraphicFramePr>
        <p:xfrm>
          <a:off x="31899" y="1903435"/>
          <a:ext cx="1663503" cy="178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987000" imgH="4279320" progId="Photoshop.Image.12">
                  <p:embed/>
                </p:oleObj>
              </mc:Choice>
              <mc:Fallback>
                <p:oleObj name="Image" r:id="rId3" imgW="3987000" imgH="4279320" progId="Photoshop.Image.12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DD69B841-8C28-4661-B506-6770EEDF62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899" y="1903435"/>
                        <a:ext cx="1663503" cy="1786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" name="Google Shape;293;g1dd862bc2b4_0_47"/>
          <p:cNvSpPr txBox="1">
            <a:spLocks noGrp="1"/>
          </p:cNvSpPr>
          <p:nvPr>
            <p:ph type="subTitle" idx="1"/>
          </p:nvPr>
        </p:nvSpPr>
        <p:spPr>
          <a:xfrm>
            <a:off x="2126513" y="2571750"/>
            <a:ext cx="6847368" cy="188063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sz="2400" dirty="0"/>
              <a:t>Não altera em </a:t>
            </a:r>
            <a:r>
              <a:rPr lang="pt-BR" sz="2400" b="1" dirty="0"/>
              <a:t>NADA</a:t>
            </a:r>
            <a:r>
              <a:rPr lang="pt-BR" sz="2400" dirty="0"/>
              <a:t> o funcionamento da matriz.</a:t>
            </a:r>
            <a:endParaRPr sz="2400" dirty="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sz="2400" dirty="0"/>
              <a:t>Continua sendo acessada por meio de dois índices (</a:t>
            </a:r>
            <a:r>
              <a:rPr lang="pt-BR" sz="2400" dirty="0" err="1">
                <a:solidFill>
                  <a:schemeClr val="accent1"/>
                </a:solidFill>
              </a:rPr>
              <a:t>lin</a:t>
            </a:r>
            <a:r>
              <a:rPr lang="pt-BR" sz="2400" dirty="0">
                <a:solidFill>
                  <a:schemeClr val="accent1"/>
                </a:solidFill>
              </a:rPr>
              <a:t> x </a:t>
            </a:r>
            <a:r>
              <a:rPr lang="pt-BR" sz="2400" dirty="0" err="1">
                <a:solidFill>
                  <a:schemeClr val="accent1"/>
                </a:solidFill>
              </a:rPr>
              <a:t>col</a:t>
            </a:r>
            <a:r>
              <a:rPr lang="pt-BR" sz="2400" dirty="0">
                <a:solidFill>
                  <a:schemeClr val="accent1"/>
                </a:solidFill>
              </a:rPr>
              <a:t> </a:t>
            </a:r>
            <a:r>
              <a:rPr lang="pt-BR" sz="2400" b="1" dirty="0"/>
              <a:t>ou</a:t>
            </a:r>
            <a:r>
              <a:rPr lang="pt-BR" sz="2400" dirty="0"/>
              <a:t> </a:t>
            </a:r>
            <a:r>
              <a:rPr lang="pt-BR" sz="2400" dirty="0" err="1">
                <a:solidFill>
                  <a:schemeClr val="accent1"/>
                </a:solidFill>
              </a:rPr>
              <a:t>col</a:t>
            </a:r>
            <a:r>
              <a:rPr lang="pt-BR" sz="2400" dirty="0"/>
              <a:t> x </a:t>
            </a:r>
            <a:r>
              <a:rPr lang="pt-BR" sz="2400" dirty="0" err="1">
                <a:solidFill>
                  <a:schemeClr val="accent1"/>
                </a:solidFill>
              </a:rPr>
              <a:t>lin</a:t>
            </a:r>
            <a:r>
              <a:rPr lang="pt-BR" sz="2400" dirty="0"/>
              <a:t>).</a:t>
            </a:r>
            <a:endParaRPr sz="2400" dirty="0"/>
          </a:p>
        </p:txBody>
      </p:sp>
      <p:sp>
        <p:nvSpPr>
          <p:cNvPr id="295" name="Google Shape;295;g1dd862bc2b4_0_47"/>
          <p:cNvSpPr/>
          <p:nvPr/>
        </p:nvSpPr>
        <p:spPr>
          <a:xfrm>
            <a:off x="720350" y="270141"/>
            <a:ext cx="3660264" cy="1880634"/>
          </a:xfrm>
          <a:prstGeom prst="wedgeEllipseCallout">
            <a:avLst>
              <a:gd name="adj1" fmla="val -45481"/>
              <a:gd name="adj2" fmla="val 5990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chemeClr val="lt1"/>
                </a:solidFill>
              </a:rPr>
              <a:t>O que altera a matriz ter sido alocada dinamicamente?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7" name="Arredondar Retângulo em um Canto Diagonal 8">
            <a:extLst>
              <a:ext uri="{FF2B5EF4-FFF2-40B4-BE49-F238E27FC236}">
                <a16:creationId xmlns:a16="http://schemas.microsoft.com/office/drawing/2014/main" id="{9D9737A0-A047-47B0-8EBF-CEA047B0FF36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E3509C6-D7FA-454C-9355-D60F353B782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5131167-89E1-4532-8601-2C03DCB4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2" y="0"/>
            <a:ext cx="8942356" cy="5143500"/>
          </a:xfrm>
          <a:prstGeom prst="rect">
            <a:avLst/>
          </a:prstGeom>
        </p:spPr>
      </p:pic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0CAA157D-D657-4906-BE76-D906991D812E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986AD1-1E93-4214-8245-EB79D4DF826F}"/>
              </a:ext>
            </a:extLst>
          </p:cNvPr>
          <p:cNvSpPr txBox="1"/>
          <p:nvPr/>
        </p:nvSpPr>
        <p:spPr>
          <a:xfrm>
            <a:off x="5634577" y="2348466"/>
            <a:ext cx="2126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Perceberam algo de errado?</a:t>
            </a:r>
            <a:endParaRPr lang="pt-BR" sz="1100" dirty="0">
              <a:solidFill>
                <a:schemeClr val="tx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7C1667C-4AFB-49B3-8DCE-9F088CC3440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5899AB-7AE6-4186-B064-90BFACABA8ED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alocacao2d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CC09DDE-CB6B-4867-AD53-D21CBA487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357" y="2714797"/>
            <a:ext cx="1546789" cy="207496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B185C18-66FA-4887-99AA-431B3A374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201" y="1723803"/>
            <a:ext cx="504825" cy="2286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72F6F6D-DADA-4F56-8559-2DA033118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354" y="1475553"/>
            <a:ext cx="1811744" cy="2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0CAA157D-D657-4906-BE76-D906991D812E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7C1667C-4AFB-49B3-8DCE-9F088CC3440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5899AB-7AE6-4186-B064-90BFACABA8ED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alocacao2d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85D254-A6A7-4EAF-88F6-4AA738BB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823" y="654387"/>
            <a:ext cx="1608281" cy="229864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50E9FB1-DE27-467E-B960-EB59AF7BE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33" y="752759"/>
            <a:ext cx="5869444" cy="3053697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027D79F-A8D9-4C7A-8065-0404D500C52E}"/>
              </a:ext>
            </a:extLst>
          </p:cNvPr>
          <p:cNvSpPr/>
          <p:nvPr/>
        </p:nvSpPr>
        <p:spPr>
          <a:xfrm>
            <a:off x="764349" y="2582383"/>
            <a:ext cx="1978852" cy="30123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986AD1-1E93-4214-8245-EB79D4DF826F}"/>
              </a:ext>
            </a:extLst>
          </p:cNvPr>
          <p:cNvSpPr txBox="1"/>
          <p:nvPr/>
        </p:nvSpPr>
        <p:spPr>
          <a:xfrm>
            <a:off x="5757542" y="2684118"/>
            <a:ext cx="3214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</a:rPr>
              <a:t>A liberação da memória deve ser feita da mesma forma que a criação de seus ponteiros.</a:t>
            </a:r>
            <a:endParaRPr lang="pt-BR" sz="1100" dirty="0">
              <a:solidFill>
                <a:schemeClr val="tx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1A29C5F-B1B7-4A81-8CD1-5BD31A6CE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149" y="2501417"/>
            <a:ext cx="465464" cy="45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0CAA157D-D657-4906-BE76-D906991D812E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7C1667C-4AFB-49B3-8DCE-9F088CC3440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A5899AB-7AE6-4186-B064-90BFACABA8ED}"/>
              </a:ext>
            </a:extLst>
          </p:cNvPr>
          <p:cNvSpPr txBox="1"/>
          <p:nvPr/>
        </p:nvSpPr>
        <p:spPr>
          <a:xfrm>
            <a:off x="5297440" y="4811034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alocacao2d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BAAD87-29B0-4B58-939E-8E79FC17B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8" y="302331"/>
            <a:ext cx="9017227" cy="2972493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027D79F-A8D9-4C7A-8065-0404D500C52E}"/>
              </a:ext>
            </a:extLst>
          </p:cNvPr>
          <p:cNvSpPr/>
          <p:nvPr/>
        </p:nvSpPr>
        <p:spPr>
          <a:xfrm>
            <a:off x="574521" y="1893143"/>
            <a:ext cx="8506501" cy="733201"/>
          </a:xfrm>
          <a:prstGeom prst="roundRect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302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B582FC1-E8FF-4085-B74B-04607B10A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9179DF5-9FC9-47A9-8DBC-C565087272E4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8" name="Arredondar Retângulo em um Canto Diagonal 8">
            <a:extLst>
              <a:ext uri="{FF2B5EF4-FFF2-40B4-BE49-F238E27FC236}">
                <a16:creationId xmlns:a16="http://schemas.microsoft.com/office/drawing/2014/main" id="{CC5DBBD8-DE80-4747-B50E-D0775E7D97F1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4B9435A-8F51-499A-BE49-E11B5592E8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517530"/>
              </p:ext>
            </p:extLst>
          </p:nvPr>
        </p:nvGraphicFramePr>
        <p:xfrm>
          <a:off x="949129" y="691742"/>
          <a:ext cx="3869595" cy="3746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406040" imgH="4266360" progId="Photoshop.Image.12">
                  <p:embed/>
                </p:oleObj>
              </mc:Choice>
              <mc:Fallback>
                <p:oleObj name="Image" r:id="rId4" imgW="4406040" imgH="42663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129" y="691742"/>
                        <a:ext cx="3869595" cy="3746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979EC1D4-5AE6-4B39-AD78-378EB8ED9910}"/>
              </a:ext>
            </a:extLst>
          </p:cNvPr>
          <p:cNvSpPr txBox="1"/>
          <p:nvPr/>
        </p:nvSpPr>
        <p:spPr>
          <a:xfrm>
            <a:off x="4818724" y="2272795"/>
            <a:ext cx="3514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Hora de praticar...</a:t>
            </a:r>
            <a:endParaRPr lang="pt-BR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dd862bc2b4_0_65"/>
          <p:cNvSpPr txBox="1">
            <a:spLocks noGrp="1"/>
          </p:cNvSpPr>
          <p:nvPr>
            <p:ph type="subTitle" idx="1"/>
          </p:nvPr>
        </p:nvSpPr>
        <p:spPr>
          <a:xfrm>
            <a:off x="1313121" y="1473019"/>
            <a:ext cx="6795293" cy="260322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FF0000"/>
                </a:solidFill>
              </a:rPr>
              <a:t>Exercício:</a:t>
            </a:r>
            <a:r>
              <a:rPr lang="pt-BR" sz="2800" dirty="0"/>
              <a:t> Leia o nome e a nota de três estudantes e apresente os dados no final.</a:t>
            </a:r>
            <a:endParaRPr sz="2800" dirty="0"/>
          </a:p>
          <a:p>
            <a:pPr marL="457200" lvl="0" indent="-361950" algn="just" rtl="0">
              <a:spcBef>
                <a:spcPts val="750"/>
              </a:spcBef>
              <a:spcAft>
                <a:spcPts val="0"/>
              </a:spcAft>
              <a:buSzPts val="2100"/>
              <a:buAutoNum type="arabicPeriod"/>
            </a:pPr>
            <a:r>
              <a:rPr lang="pt-BR" sz="2800" dirty="0"/>
              <a:t>Faça sem o uso de ponteiros.</a:t>
            </a:r>
            <a:endParaRPr sz="2800" dirty="0"/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pt-BR" sz="2800" dirty="0"/>
              <a:t>Faça com ponteiros.</a:t>
            </a:r>
            <a:endParaRPr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9F4B14-73BA-4798-A23B-B6D038486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5A036CD-E65D-4260-99F2-F8C410E2A47B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5" name="Arredondar Retângulo em um Canto Diagonal 8">
            <a:extLst>
              <a:ext uri="{FF2B5EF4-FFF2-40B4-BE49-F238E27FC236}">
                <a16:creationId xmlns:a16="http://schemas.microsoft.com/office/drawing/2014/main" id="{EB1F2F0D-D0C7-4C9B-9C1F-F1AFECABA066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0AE9E014-7310-4C3C-A289-728F396D0B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782344"/>
              </p:ext>
            </p:extLst>
          </p:nvPr>
        </p:nvGraphicFramePr>
        <p:xfrm>
          <a:off x="5986130" y="3463153"/>
          <a:ext cx="3107588" cy="168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210560" imgH="2276640" progId="Photoshop.Image.12">
                  <p:embed/>
                </p:oleObj>
              </mc:Choice>
              <mc:Fallback>
                <p:oleObj name="Image" r:id="rId4" imgW="4210560" imgH="22766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86130" y="3463153"/>
                        <a:ext cx="3107588" cy="168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493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edondar Retângulo em um Canto Diagonal 8">
            <a:extLst>
              <a:ext uri="{FF2B5EF4-FFF2-40B4-BE49-F238E27FC236}">
                <a16:creationId xmlns:a16="http://schemas.microsoft.com/office/drawing/2014/main" id="{EB1F2F0D-D0C7-4C9B-9C1F-F1AFECABA066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6" name="20240225_200124">
            <a:hlinkClick r:id="" action="ppaction://media"/>
            <a:extLst>
              <a:ext uri="{FF2B5EF4-FFF2-40B4-BE49-F238E27FC236}">
                <a16:creationId xmlns:a16="http://schemas.microsoft.com/office/drawing/2014/main" id="{F231184F-AD92-4E98-B671-1FC309214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5775" y="143235"/>
            <a:ext cx="81724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ddc48f22e2_0_0"/>
          <p:cNvSpPr txBox="1">
            <a:spLocks noGrp="1"/>
          </p:cNvSpPr>
          <p:nvPr>
            <p:ph type="body" idx="1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47500" lnSpcReduction="20000"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Alocação Dinâmica de Memória</a:t>
            </a:r>
            <a:endParaRPr/>
          </a:p>
        </p:txBody>
      </p:sp>
      <p:sp>
        <p:nvSpPr>
          <p:cNvPr id="312" name="Google Shape;312;g1ddc48f22e2_0_0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Percorrer uma matriz dinâmica com aritmética de ponteiros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9F4B14-73BA-4798-A23B-B6D038486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5A036CD-E65D-4260-99F2-F8C410E2A47B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5" name="Arredondar Retângulo em um Canto Diagonal 8">
            <a:extLst>
              <a:ext uri="{FF2B5EF4-FFF2-40B4-BE49-F238E27FC236}">
                <a16:creationId xmlns:a16="http://schemas.microsoft.com/office/drawing/2014/main" id="{EB1F2F0D-D0C7-4C9B-9C1F-F1AFECABA066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6" name="Google Shape;317;g1ddc48f22e2_0_5">
            <a:extLst>
              <a:ext uri="{FF2B5EF4-FFF2-40B4-BE49-F238E27FC236}">
                <a16:creationId xmlns:a16="http://schemas.microsoft.com/office/drawing/2014/main" id="{76A7C689-7F43-4091-9B0A-0984E558B1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93215" y="805599"/>
            <a:ext cx="7722824" cy="3708571"/>
          </a:xfr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lvl="0" algn="l"/>
            <a:r>
              <a:rPr lang="pt-BR" sz="3300" dirty="0">
                <a:solidFill>
                  <a:schemeClr val="accent1"/>
                </a:solidFill>
              </a:rPr>
              <a:t>A matriz tem duas dimensões: linhas e colunas.</a:t>
            </a:r>
          </a:p>
          <a:p>
            <a:pPr lvl="0" algn="l"/>
            <a:r>
              <a:rPr lang="pt-BR" sz="3300" dirty="0"/>
              <a:t>Primeiro precisa fazer a aritmética de ponteiros para descobrir a </a:t>
            </a:r>
            <a:r>
              <a:rPr lang="pt-BR" sz="3300" b="1" dirty="0"/>
              <a:t>linha</a:t>
            </a:r>
            <a:r>
              <a:rPr lang="pt-BR" sz="3300" dirty="0"/>
              <a:t> que se quer acessar.</a:t>
            </a:r>
          </a:p>
          <a:p>
            <a:pPr lvl="0" algn="l"/>
            <a:endParaRPr lang="pt-BR" sz="1300" dirty="0"/>
          </a:p>
          <a:p>
            <a:pPr lvl="0" algn="l"/>
            <a:r>
              <a:rPr lang="pt-BR" sz="3300" dirty="0"/>
              <a:t>Você obtém o conteúdo da região de memória (endereço inicial da linha que se quer acessar).</a:t>
            </a:r>
          </a:p>
          <a:p>
            <a:pPr algn="l"/>
            <a:endParaRPr lang="pt-BR" sz="1300" dirty="0"/>
          </a:p>
          <a:p>
            <a:pPr algn="l"/>
            <a:r>
              <a:rPr lang="pt-BR" sz="3300" dirty="0"/>
              <a:t>Depois precisa fazer outra aritmética de ponteiros para acessar uma determinada posição (coluna) nesta linha.</a:t>
            </a:r>
          </a:p>
          <a:p>
            <a:pPr lvl="0" algn="l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1272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CCCFA4B-BDFC-4239-B5FA-1C95E13C088D}"/>
              </a:ext>
            </a:extLst>
          </p:cNvPr>
          <p:cNvSpPr txBox="1"/>
          <p:nvPr/>
        </p:nvSpPr>
        <p:spPr>
          <a:xfrm>
            <a:off x="218915" y="1180652"/>
            <a:ext cx="89250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accent1">
                    <a:lumMod val="75000"/>
                  </a:schemeClr>
                </a:solidFill>
              </a:rPr>
              <a:t>Stack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 (Pilha)</a:t>
            </a:r>
          </a:p>
          <a:p>
            <a:r>
              <a:rPr lang="pt-BR" sz="2000" dirty="0"/>
              <a:t>A </a:t>
            </a:r>
            <a:r>
              <a:rPr lang="pt-BR" sz="2000" b="1" dirty="0" err="1"/>
              <a:t>Stack</a:t>
            </a:r>
            <a:r>
              <a:rPr lang="pt-BR" sz="2000" dirty="0"/>
              <a:t> tem um tamanho relativamente pequeno e </a:t>
            </a:r>
            <a:r>
              <a:rPr lang="pt-BR" sz="2000" b="1" dirty="0"/>
              <a:t>fixo</a:t>
            </a:r>
            <a:r>
              <a:rPr lang="pt-BR" sz="2000" dirty="0"/>
              <a:t> para cada thread de um processo. Em sistemas modernos, os valores comuns são:</a:t>
            </a:r>
          </a:p>
          <a:p>
            <a:r>
              <a:rPr lang="pt-BR" sz="2000" b="1" dirty="0"/>
              <a:t>Windows (64 bits)</a:t>
            </a:r>
            <a:r>
              <a:rPr lang="pt-BR" sz="2000" dirty="0"/>
              <a:t> Normalmente </a:t>
            </a:r>
            <a:r>
              <a:rPr lang="pt-BR" sz="2000" b="1" dirty="0"/>
              <a:t>1MB a 8MB por thread</a:t>
            </a:r>
            <a:r>
              <a:rPr lang="pt-BR" sz="2000" dirty="0"/>
              <a:t> (padrão: 1MB).</a:t>
            </a:r>
          </a:p>
          <a:p>
            <a:r>
              <a:rPr lang="pt-BR" sz="2000" b="1" dirty="0"/>
              <a:t>Linux/</a:t>
            </a:r>
            <a:r>
              <a:rPr lang="pt-BR" sz="2000" b="1" dirty="0" err="1"/>
              <a:t>macOS</a:t>
            </a:r>
            <a:r>
              <a:rPr lang="pt-BR" sz="2000" b="1" dirty="0"/>
              <a:t> (64 bits)</a:t>
            </a:r>
            <a:r>
              <a:rPr lang="pt-BR" sz="2000" dirty="0"/>
              <a:t> Pode variar entre </a:t>
            </a:r>
            <a:r>
              <a:rPr lang="pt-BR" sz="2000" b="1" dirty="0"/>
              <a:t>2MB e 8MB por thread</a:t>
            </a:r>
            <a:r>
              <a:rPr lang="pt-BR" sz="2000" dirty="0"/>
              <a:t> (padrão: 8MB)</a:t>
            </a:r>
          </a:p>
          <a:p>
            <a:pPr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i="1" dirty="0"/>
              <a:t>Obs. Thread é </a:t>
            </a:r>
            <a:r>
              <a:rPr lang="pt-BR" sz="1800" i="1" dirty="0"/>
              <a:t>subparte de um processo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4106279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539941-7D8D-40F0-92C6-5CEA5540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394" cy="5143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45EA07A-3D13-4138-8978-DC77208F9520}"/>
              </a:ext>
            </a:extLst>
          </p:cNvPr>
          <p:cNvSpPr txBox="1"/>
          <p:nvPr/>
        </p:nvSpPr>
        <p:spPr>
          <a:xfrm>
            <a:off x="3683991" y="476684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alocacao3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A38C67-093B-4449-A70C-1C444F1D6ECC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5F6B26DF-7B30-469F-B858-A99176AD4A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61801"/>
              </p:ext>
            </p:extLst>
          </p:nvPr>
        </p:nvGraphicFramePr>
        <p:xfrm>
          <a:off x="5318615" y="964457"/>
          <a:ext cx="3762993" cy="3777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6501240" imgH="6501240" progId="Photoshop.Image.12">
                  <p:embed/>
                </p:oleObj>
              </mc:Choice>
              <mc:Fallback>
                <p:oleObj name="Image" r:id="rId3" imgW="6501240" imgH="6501240" progId="Photoshop.Image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98DD3FB3-C826-479F-9076-0DA546636F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8615" y="964457"/>
                        <a:ext cx="3762993" cy="3777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C35F9C01-2FDB-47D0-8452-65F3C245B32D}"/>
              </a:ext>
            </a:extLst>
          </p:cNvPr>
          <p:cNvSpPr txBox="1"/>
          <p:nvPr/>
        </p:nvSpPr>
        <p:spPr>
          <a:xfrm>
            <a:off x="5560428" y="1910741"/>
            <a:ext cx="2126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Ampliando o código...</a:t>
            </a:r>
            <a:endParaRPr lang="pt-BR" sz="1100" dirty="0">
              <a:solidFill>
                <a:schemeClr val="accent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52E028-E302-4295-B06E-4A5708F1B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80" y="4245935"/>
            <a:ext cx="2962275" cy="2667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E573289-C4EA-4354-9072-4CCAD94AE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560" y="1562739"/>
            <a:ext cx="1497309" cy="2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3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7419C68E-2AE3-4C34-8CC2-DEB6F73B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6" y="321521"/>
            <a:ext cx="5063528" cy="4048462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93EFA0F-D775-47B3-A606-7C3710825BB9}"/>
              </a:ext>
            </a:extLst>
          </p:cNvPr>
          <p:cNvSpPr/>
          <p:nvPr/>
        </p:nvSpPr>
        <p:spPr>
          <a:xfrm>
            <a:off x="4572000" y="48402"/>
            <a:ext cx="4488602" cy="2085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Alocando um vetor cujo o tamanho é o total de bytes de cada linha.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13840C7-86D0-41B8-8D94-E8FD1EDB62BF}"/>
              </a:ext>
            </a:extLst>
          </p:cNvPr>
          <p:cNvSpPr txBox="1"/>
          <p:nvPr/>
        </p:nvSpPr>
        <p:spPr>
          <a:xfrm>
            <a:off x="3683991" y="476684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alocacao3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DBA9E86B-4B81-4A52-B618-B0B095324173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92B50D0-740B-48E5-B202-A377A59B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186" y="2280246"/>
            <a:ext cx="1992918" cy="296469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0D55E85-9A97-437E-84F4-2E7447F9769E}"/>
              </a:ext>
            </a:extLst>
          </p:cNvPr>
          <p:cNvSpPr/>
          <p:nvPr/>
        </p:nvSpPr>
        <p:spPr>
          <a:xfrm>
            <a:off x="475131" y="2218049"/>
            <a:ext cx="4850109" cy="1034128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04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93EFA0F-D775-47B3-A606-7C3710825BB9}"/>
              </a:ext>
            </a:extLst>
          </p:cNvPr>
          <p:cNvSpPr/>
          <p:nvPr/>
        </p:nvSpPr>
        <p:spPr>
          <a:xfrm>
            <a:off x="5306414" y="2126255"/>
            <a:ext cx="3594700" cy="2344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Para cada elemento de i, j será randomizado um valor </a:t>
            </a:r>
            <a:r>
              <a:rPr lang="pt-BR" sz="3200" b="1" dirty="0" err="1"/>
              <a:t>int</a:t>
            </a:r>
            <a:endParaRPr lang="pt-BR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419C68E-2AE3-4C34-8CC2-DEB6F73B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6" y="321521"/>
            <a:ext cx="5063528" cy="404846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0D55E85-9A97-437E-84F4-2E7447F9769E}"/>
              </a:ext>
            </a:extLst>
          </p:cNvPr>
          <p:cNvSpPr/>
          <p:nvPr/>
        </p:nvSpPr>
        <p:spPr>
          <a:xfrm>
            <a:off x="370478" y="3277823"/>
            <a:ext cx="3826950" cy="1190846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D56A95-52B9-4A0A-98C0-133B743A4DE7}"/>
              </a:ext>
            </a:extLst>
          </p:cNvPr>
          <p:cNvSpPr txBox="1"/>
          <p:nvPr/>
        </p:nvSpPr>
        <p:spPr>
          <a:xfrm>
            <a:off x="3683991" y="476684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alocacao3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75FB6B22-F453-4486-BDDC-F5A0D6238634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71F3021-136D-49A3-AB02-E506489B583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BF6BB2C-77F0-4EDE-8F20-6E174D073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80" y="2270153"/>
            <a:ext cx="1992918" cy="29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93EFA0F-D775-47B3-A606-7C3710825BB9}"/>
              </a:ext>
            </a:extLst>
          </p:cNvPr>
          <p:cNvSpPr/>
          <p:nvPr/>
        </p:nvSpPr>
        <p:spPr>
          <a:xfrm>
            <a:off x="5263883" y="296048"/>
            <a:ext cx="1923726" cy="521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ponteiro</a:t>
            </a:r>
            <a:endParaRPr lang="pt-BR" sz="12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D56A95-52B9-4A0A-98C0-133B743A4DE7}"/>
              </a:ext>
            </a:extLst>
          </p:cNvPr>
          <p:cNvSpPr txBox="1"/>
          <p:nvPr/>
        </p:nvSpPr>
        <p:spPr>
          <a:xfrm>
            <a:off x="3683991" y="476684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alocacao3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D63135-D9A1-4957-8452-DAC754EE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4" y="2274279"/>
            <a:ext cx="4892757" cy="2344446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0D55E85-9A97-437E-84F4-2E7447F9769E}"/>
              </a:ext>
            </a:extLst>
          </p:cNvPr>
          <p:cNvSpPr/>
          <p:nvPr/>
        </p:nvSpPr>
        <p:spPr>
          <a:xfrm>
            <a:off x="2892054" y="2902011"/>
            <a:ext cx="2149463" cy="384956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DC71CE5-F15F-4771-8222-2821F9D72A99}"/>
              </a:ext>
            </a:extLst>
          </p:cNvPr>
          <p:cNvCxnSpPr>
            <a:cxnSpLocks/>
          </p:cNvCxnSpPr>
          <p:nvPr/>
        </p:nvCxnSpPr>
        <p:spPr>
          <a:xfrm flipV="1">
            <a:off x="3051544" y="648586"/>
            <a:ext cx="2137144" cy="232853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2F765F60-19AF-4845-B325-6316B6B181A7}"/>
              </a:ext>
            </a:extLst>
          </p:cNvPr>
          <p:cNvSpPr/>
          <p:nvPr/>
        </p:nvSpPr>
        <p:spPr>
          <a:xfrm>
            <a:off x="5649431" y="920740"/>
            <a:ext cx="2161935" cy="521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de ponteiro</a:t>
            </a:r>
            <a:endParaRPr lang="pt-BR" sz="1200" b="1" dirty="0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2F27B12-C6B9-49AD-8A7B-F0C6A29499FC}"/>
              </a:ext>
            </a:extLst>
          </p:cNvPr>
          <p:cNvCxnSpPr>
            <a:cxnSpLocks/>
          </p:cNvCxnSpPr>
          <p:nvPr/>
        </p:nvCxnSpPr>
        <p:spPr>
          <a:xfrm flipV="1">
            <a:off x="3359888" y="1181366"/>
            <a:ext cx="2161935" cy="17957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A65A43E-BC21-4627-AEDF-34F167DB0AAD}"/>
              </a:ext>
            </a:extLst>
          </p:cNvPr>
          <p:cNvSpPr/>
          <p:nvPr/>
        </p:nvSpPr>
        <p:spPr>
          <a:xfrm>
            <a:off x="6000288" y="1576318"/>
            <a:ext cx="2920428" cy="521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Aritmética da linha</a:t>
            </a:r>
            <a:endParaRPr lang="pt-BR" sz="1050" b="1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2AD2B2F6-2D7B-41DD-9286-7DC382E5780D}"/>
              </a:ext>
            </a:extLst>
          </p:cNvPr>
          <p:cNvCxnSpPr>
            <a:cxnSpLocks/>
          </p:cNvCxnSpPr>
          <p:nvPr/>
        </p:nvCxnSpPr>
        <p:spPr>
          <a:xfrm flipV="1">
            <a:off x="3859619" y="1911375"/>
            <a:ext cx="1970548" cy="106574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50A9ED7A-1AC3-4B9E-8443-CA33326C4DD8}"/>
              </a:ext>
            </a:extLst>
          </p:cNvPr>
          <p:cNvSpPr/>
          <p:nvPr/>
        </p:nvSpPr>
        <p:spPr>
          <a:xfrm>
            <a:off x="6482298" y="2222280"/>
            <a:ext cx="2502308" cy="521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/>
              <a:t>Aritmética da coluna</a:t>
            </a:r>
            <a:endParaRPr lang="pt-BR" sz="1050" b="1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5E67F3D9-2023-4F45-9225-5FD9C51E71A1}"/>
              </a:ext>
            </a:extLst>
          </p:cNvPr>
          <p:cNvCxnSpPr>
            <a:cxnSpLocks/>
          </p:cNvCxnSpPr>
          <p:nvPr/>
        </p:nvCxnSpPr>
        <p:spPr>
          <a:xfrm flipV="1">
            <a:off x="4432014" y="2567966"/>
            <a:ext cx="1880163" cy="40915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FA3F979D-0863-4EF4-9C3B-ECFFBC13A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28" name="Arredondar Retângulo em um Canto Diagonal 8">
            <a:extLst>
              <a:ext uri="{FF2B5EF4-FFF2-40B4-BE49-F238E27FC236}">
                <a16:creationId xmlns:a16="http://schemas.microsoft.com/office/drawing/2014/main" id="{FD749DB6-D4AB-4BD7-9C34-8DE93D112A5F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162BEF-C884-4309-9F68-F243BCE2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79" y="3563120"/>
            <a:ext cx="29622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8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3" grpId="0" animBg="1"/>
      <p:bldP spid="17" grpId="0" animBg="1"/>
      <p:bldP spid="2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C539941-7D8D-40F0-92C6-5CEA5540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97394" cy="51435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45EA07A-3D13-4138-8978-DC77208F9520}"/>
              </a:ext>
            </a:extLst>
          </p:cNvPr>
          <p:cNvSpPr txBox="1"/>
          <p:nvPr/>
        </p:nvSpPr>
        <p:spPr>
          <a:xfrm>
            <a:off x="3683991" y="476684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alocacao3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5A38C67-093B-4449-A70C-1C444F1D6ECC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100ABEF-9BF0-4886-B51D-FB8C6AB52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94" y="2237273"/>
            <a:ext cx="5063267" cy="19838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C0D9ADC-8829-418E-AE42-2B64E151E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06" y="4241062"/>
            <a:ext cx="2962275" cy="266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315A04-218F-4D3A-ABC9-22399FACA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927" y="1562739"/>
            <a:ext cx="1497309" cy="2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041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B582FC1-E8FF-4085-B74B-04607B10A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9179DF5-9FC9-47A9-8DBC-C565087272E4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8" name="Arredondar Retângulo em um Canto Diagonal 8">
            <a:extLst>
              <a:ext uri="{FF2B5EF4-FFF2-40B4-BE49-F238E27FC236}">
                <a16:creationId xmlns:a16="http://schemas.microsoft.com/office/drawing/2014/main" id="{CC5DBBD8-DE80-4747-B50E-D0775E7D97F1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04B9435A-8F51-499A-BE49-E11B5592E8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49129" y="691742"/>
          <a:ext cx="3869595" cy="37468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406040" imgH="4266360" progId="Photoshop.Image.12">
                  <p:embed/>
                </p:oleObj>
              </mc:Choice>
              <mc:Fallback>
                <p:oleObj name="Image" r:id="rId4" imgW="4406040" imgH="4266360" progId="Photoshop.Image.12">
                  <p:embed/>
                  <p:pic>
                    <p:nvPicPr>
                      <p:cNvPr id="5" name="Objeto 4">
                        <a:extLst>
                          <a:ext uri="{FF2B5EF4-FFF2-40B4-BE49-F238E27FC236}">
                            <a16:creationId xmlns:a16="http://schemas.microsoft.com/office/drawing/2014/main" id="{04B9435A-8F51-499A-BE49-E11B5592E8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129" y="691742"/>
                        <a:ext cx="3869595" cy="37468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979EC1D4-5AE6-4B39-AD78-378EB8ED9910}"/>
              </a:ext>
            </a:extLst>
          </p:cNvPr>
          <p:cNvSpPr txBox="1"/>
          <p:nvPr/>
        </p:nvSpPr>
        <p:spPr>
          <a:xfrm>
            <a:off x="4818724" y="2272795"/>
            <a:ext cx="3514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Hora de praticar...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48747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9F4B14-73BA-4798-A23B-B6D038486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5A036CD-E65D-4260-99F2-F8C410E2A47B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5" name="Arredondar Retângulo em um Canto Diagonal 8">
            <a:extLst>
              <a:ext uri="{FF2B5EF4-FFF2-40B4-BE49-F238E27FC236}">
                <a16:creationId xmlns:a16="http://schemas.microsoft.com/office/drawing/2014/main" id="{EB1F2F0D-D0C7-4C9B-9C1F-F1AFECABA066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6" name="Google Shape;339;g1ddc48f22e2_0_23">
            <a:extLst>
              <a:ext uri="{FF2B5EF4-FFF2-40B4-BE49-F238E27FC236}">
                <a16:creationId xmlns:a16="http://schemas.microsoft.com/office/drawing/2014/main" id="{4C74B05E-F4D2-4B37-A3A6-81A8992FBB02}"/>
              </a:ext>
            </a:extLst>
          </p:cNvPr>
          <p:cNvSpPr txBox="1">
            <a:spLocks/>
          </p:cNvSpPr>
          <p:nvPr/>
        </p:nvSpPr>
        <p:spPr>
          <a:xfrm>
            <a:off x="228792" y="1188300"/>
            <a:ext cx="8584702" cy="27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pt-BR" sz="2800" dirty="0">
                <a:solidFill>
                  <a:srgbClr val="FF0000"/>
                </a:solidFill>
              </a:rPr>
              <a:t>Exercício:</a:t>
            </a:r>
            <a:r>
              <a:rPr lang="pt-BR" sz="2800" dirty="0"/>
              <a:t> Faça uma função para inverter uma </a:t>
            </a:r>
            <a:r>
              <a:rPr lang="pt-BR" sz="2800" dirty="0" err="1"/>
              <a:t>string</a:t>
            </a:r>
            <a:r>
              <a:rPr lang="pt-BR" sz="2800" dirty="0"/>
              <a:t> em linguagem C.</a:t>
            </a:r>
          </a:p>
          <a:p>
            <a:pPr marL="457200" indent="-361950" algn="just">
              <a:buFont typeface="Arial"/>
              <a:buChar char="▪"/>
            </a:pPr>
            <a:r>
              <a:rPr lang="pt-BR" sz="2800" dirty="0"/>
              <a:t>Inverter a </a:t>
            </a:r>
            <a:r>
              <a:rPr lang="pt-BR" sz="2800" dirty="0" err="1"/>
              <a:t>string</a:t>
            </a:r>
            <a:r>
              <a:rPr lang="pt-BR" sz="2800" dirty="0"/>
              <a:t> no próprio vetor (sem fazer uma cópia) </a:t>
            </a:r>
            <a:r>
              <a:rPr lang="pt-BR" sz="2800" b="1" dirty="0">
                <a:solidFill>
                  <a:srgbClr val="0000FF"/>
                </a:solidFill>
              </a:rPr>
              <a:t>ou</a:t>
            </a:r>
          </a:p>
          <a:p>
            <a:pPr marL="457200" indent="-361950" algn="just">
              <a:spcBef>
                <a:spcPts val="0"/>
              </a:spcBef>
              <a:buFont typeface="Arial"/>
              <a:buChar char="▪"/>
            </a:pPr>
            <a:r>
              <a:rPr lang="pt-BR" sz="2800" dirty="0"/>
              <a:t>Copiar a </a:t>
            </a:r>
            <a:r>
              <a:rPr lang="pt-BR" sz="2800" dirty="0" err="1"/>
              <a:t>string</a:t>
            </a:r>
            <a:r>
              <a:rPr lang="pt-BR" sz="2800" dirty="0"/>
              <a:t> para um segundo vetor, invertendo a ordem enquanto se copia.</a:t>
            </a:r>
          </a:p>
        </p:txBody>
      </p: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80EC5005-70A7-4D4C-88EB-2E965D6CA8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691417"/>
              </p:ext>
            </p:extLst>
          </p:nvPr>
        </p:nvGraphicFramePr>
        <p:xfrm>
          <a:off x="6255046" y="3608562"/>
          <a:ext cx="2838672" cy="153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4210560" imgH="2276640" progId="Photoshop.Image.12">
                  <p:embed/>
                </p:oleObj>
              </mc:Choice>
              <mc:Fallback>
                <p:oleObj name="Image" r:id="rId4" imgW="4210560" imgH="22766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55046" y="3608562"/>
                        <a:ext cx="2838672" cy="153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08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D6D438D-8979-43A4-A602-0AAC14B3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1613" cy="51435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0D2A420-53A4-4DE4-8271-E270E3D42918}"/>
              </a:ext>
            </a:extLst>
          </p:cNvPr>
          <p:cNvSpPr txBox="1"/>
          <p:nvPr/>
        </p:nvSpPr>
        <p:spPr>
          <a:xfrm>
            <a:off x="3683991" y="476684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alocacao4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6CC7DD-2BF5-434A-B13D-6D64CD7513F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01E8F0F5-8757-4A53-B4CD-7FA367A740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952998"/>
              </p:ext>
            </p:extLst>
          </p:nvPr>
        </p:nvGraphicFramePr>
        <p:xfrm>
          <a:off x="5318615" y="964457"/>
          <a:ext cx="3762993" cy="3777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6501240" imgH="6501240" progId="Photoshop.Image.12">
                  <p:embed/>
                </p:oleObj>
              </mc:Choice>
              <mc:Fallback>
                <p:oleObj name="Image" r:id="rId4" imgW="6501240" imgH="6501240" progId="Photoshop.Image.12">
                  <p:embed/>
                  <p:pic>
                    <p:nvPicPr>
                      <p:cNvPr id="11" name="Objeto 10">
                        <a:extLst>
                          <a:ext uri="{FF2B5EF4-FFF2-40B4-BE49-F238E27FC236}">
                            <a16:creationId xmlns:a16="http://schemas.microsoft.com/office/drawing/2014/main" id="{5F6B26DF-7B30-469F-B858-A99176AD4A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18615" y="964457"/>
                        <a:ext cx="3762993" cy="3777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9EB0222F-E8F9-4791-8D75-1C18F5839D50}"/>
              </a:ext>
            </a:extLst>
          </p:cNvPr>
          <p:cNvSpPr txBox="1"/>
          <p:nvPr/>
        </p:nvSpPr>
        <p:spPr>
          <a:xfrm>
            <a:off x="5560428" y="1910741"/>
            <a:ext cx="2126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</a:rPr>
              <a:t>Ampliando o código...</a:t>
            </a:r>
            <a:endParaRPr lang="pt-BR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4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0D2A420-53A4-4DE4-8271-E270E3D42918}"/>
              </a:ext>
            </a:extLst>
          </p:cNvPr>
          <p:cNvSpPr txBox="1"/>
          <p:nvPr/>
        </p:nvSpPr>
        <p:spPr>
          <a:xfrm>
            <a:off x="3683991" y="476684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alocacao4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6CC7DD-2BF5-434A-B13D-6D64CD7513F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38DD6AE-1536-406B-B1D3-CE04C16E6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6" y="647528"/>
            <a:ext cx="6117112" cy="378125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179ADB3-49AF-42F4-86B8-2B50B881DE78}"/>
              </a:ext>
            </a:extLst>
          </p:cNvPr>
          <p:cNvSpPr/>
          <p:nvPr/>
        </p:nvSpPr>
        <p:spPr>
          <a:xfrm>
            <a:off x="4104167" y="2923955"/>
            <a:ext cx="4991537" cy="1885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81000" algn="l">
              <a:lnSpc>
                <a:spcPct val="100000"/>
              </a:lnSpc>
              <a:buSzPts val="2400"/>
              <a:buFont typeface="Arial"/>
              <a:buChar char="▪"/>
            </a:pPr>
            <a:r>
              <a:rPr lang="pt-BR" sz="1800" dirty="0"/>
              <a:t>Utiliza dois índices.</a:t>
            </a:r>
          </a:p>
          <a:p>
            <a:pPr marL="457200" indent="-381000" algn="l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▪"/>
            </a:pPr>
            <a:r>
              <a:rPr lang="pt-BR" sz="1800" b="1" dirty="0"/>
              <a:t>i</a:t>
            </a:r>
            <a:r>
              <a:rPr lang="pt-BR" sz="1800" dirty="0"/>
              <a:t> para iniciar com o valor zero.</a:t>
            </a:r>
          </a:p>
          <a:p>
            <a:pPr marL="457200" indent="-381000" algn="l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▪"/>
            </a:pPr>
            <a:r>
              <a:rPr lang="pt-BR" sz="1800" b="1" dirty="0"/>
              <a:t>fim</a:t>
            </a:r>
            <a:r>
              <a:rPr lang="pt-BR" sz="1800" dirty="0"/>
              <a:t> com o índice do último caractere da </a:t>
            </a:r>
            <a:r>
              <a:rPr lang="pt-BR" sz="1800" dirty="0" err="1"/>
              <a:t>string</a:t>
            </a:r>
            <a:r>
              <a:rPr lang="pt-BR" sz="1800" dirty="0"/>
              <a:t>.</a:t>
            </a:r>
          </a:p>
          <a:p>
            <a:pPr marL="457200" indent="-381000" algn="l">
              <a:lnSpc>
                <a:spcPct val="100000"/>
              </a:lnSpc>
              <a:spcBef>
                <a:spcPts val="0"/>
              </a:spcBef>
              <a:buSzPts val="2400"/>
              <a:buFont typeface="Arial"/>
              <a:buChar char="▪"/>
            </a:pPr>
            <a:r>
              <a:rPr lang="pt-BR" sz="1800" dirty="0"/>
              <a:t>Em uma repetição vai trocando os elementos destas posições.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79957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0D2A420-53A4-4DE4-8271-E270E3D42918}"/>
              </a:ext>
            </a:extLst>
          </p:cNvPr>
          <p:cNvSpPr txBox="1"/>
          <p:nvPr/>
        </p:nvSpPr>
        <p:spPr>
          <a:xfrm>
            <a:off x="3683991" y="476684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alocacao4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6CC7DD-2BF5-434A-B13D-6D64CD7513F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784D98-4E95-4957-8363-6B610DC7F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5" y="735664"/>
            <a:ext cx="7502859" cy="3615999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1772983-1002-46F3-A0DF-C629F3787C57}"/>
              </a:ext>
            </a:extLst>
          </p:cNvPr>
          <p:cNvSpPr/>
          <p:nvPr/>
        </p:nvSpPr>
        <p:spPr>
          <a:xfrm>
            <a:off x="4114438" y="2764466"/>
            <a:ext cx="4991537" cy="2016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81000" algn="l">
              <a:lnSpc>
                <a:spcPct val="100000"/>
              </a:lnSpc>
              <a:buSzPts val="2400"/>
              <a:buFont typeface="Arial"/>
              <a:buChar char="▪"/>
            </a:pPr>
            <a:r>
              <a:rPr lang="pt-BR" sz="2400" dirty="0"/>
              <a:t>A função retorna o ponteiro para nova </a:t>
            </a:r>
            <a:r>
              <a:rPr lang="pt-BR" sz="2400" dirty="0" err="1"/>
              <a:t>string</a:t>
            </a:r>
            <a:r>
              <a:rPr lang="pt-BR" sz="2400" dirty="0"/>
              <a:t> invertida, mas deverá ser liberada a memória do ponteiro recebido da função</a:t>
            </a:r>
          </a:p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EE889D-E89D-4BA3-B4B5-18705D283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566" y="1085673"/>
            <a:ext cx="3908108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5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CCCFA4B-BDFC-4239-B5FA-1C95E13C088D}"/>
              </a:ext>
            </a:extLst>
          </p:cNvPr>
          <p:cNvSpPr txBox="1"/>
          <p:nvPr/>
        </p:nvSpPr>
        <p:spPr>
          <a:xfrm>
            <a:off x="168633" y="763691"/>
            <a:ext cx="892508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err="1">
                <a:solidFill>
                  <a:schemeClr val="accent1">
                    <a:lumMod val="75000"/>
                  </a:schemeClr>
                </a:solidFill>
              </a:rPr>
              <a:t>Heap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 (Alocação Dinâmica)</a:t>
            </a:r>
          </a:p>
          <a:p>
            <a:r>
              <a:rPr lang="pt-BR" sz="2000" dirty="0"/>
              <a:t>A </a:t>
            </a:r>
            <a:r>
              <a:rPr lang="pt-BR" sz="2000" b="1" dirty="0" err="1"/>
              <a:t>Heap</a:t>
            </a:r>
            <a:r>
              <a:rPr lang="pt-BR" sz="2000" dirty="0"/>
              <a:t> ocupa um espaço muito maior e pode crescer conforme necessário (até o limite do sistema). Seu tamanho depende de fatores como: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/>
              <a:t>Arquitetura do sistema</a:t>
            </a:r>
            <a:r>
              <a:rPr lang="pt-BR" sz="2000" dirty="0"/>
              <a:t> (32 bits / 64 bits).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/>
              <a:t>Memória RAM disponível</a:t>
            </a:r>
            <a:r>
              <a:rPr lang="pt-BR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000" b="1" dirty="0"/>
              <a:t>Configuração do SO e limites por processo</a:t>
            </a:r>
            <a:r>
              <a:rPr lang="pt-BR" sz="2000" dirty="0"/>
              <a:t>.</a:t>
            </a:r>
          </a:p>
          <a:p>
            <a:r>
              <a:rPr lang="pt-BR" sz="2000" dirty="0"/>
              <a:t>Em </a:t>
            </a:r>
            <a:r>
              <a:rPr lang="pt-BR" sz="2000" b="1" dirty="0"/>
              <a:t>Windows (64 bits)</a:t>
            </a:r>
            <a:r>
              <a:rPr lang="pt-BR" sz="2000" dirty="0"/>
              <a:t> </a:t>
            </a:r>
            <a:r>
              <a:rPr lang="pt-BR" sz="2000" dirty="0" err="1"/>
              <a:t>Heap</a:t>
            </a:r>
            <a:r>
              <a:rPr lang="pt-BR" sz="2000" dirty="0"/>
              <a:t> pode crescer até </a:t>
            </a:r>
            <a:r>
              <a:rPr lang="pt-BR" sz="2000" b="1" dirty="0"/>
              <a:t>alguns </a:t>
            </a:r>
            <a:r>
              <a:rPr lang="pt-BR" sz="2000" b="1" dirty="0" err="1"/>
              <a:t>GBs</a:t>
            </a:r>
            <a:r>
              <a:rPr lang="pt-BR" sz="2000" dirty="0"/>
              <a:t>, dependendo da memória virtual disponível.</a:t>
            </a:r>
            <a:br>
              <a:rPr lang="pt-BR" sz="2000" dirty="0"/>
            </a:br>
            <a:r>
              <a:rPr lang="pt-BR" sz="2000" dirty="0"/>
              <a:t>Em </a:t>
            </a:r>
            <a:r>
              <a:rPr lang="pt-BR" sz="2000" b="1" dirty="0"/>
              <a:t>Linux/</a:t>
            </a:r>
            <a:r>
              <a:rPr lang="pt-BR" sz="2000" b="1" dirty="0" err="1"/>
              <a:t>macOS</a:t>
            </a:r>
            <a:r>
              <a:rPr lang="pt-BR" sz="2000" b="1" dirty="0"/>
              <a:t> (64 bits)</a:t>
            </a:r>
            <a:r>
              <a:rPr lang="pt-BR" sz="2000" dirty="0"/>
              <a:t> </a:t>
            </a:r>
            <a:r>
              <a:rPr lang="pt-BR" sz="2000" dirty="0" err="1"/>
              <a:t>Heap</a:t>
            </a:r>
            <a:r>
              <a:rPr lang="pt-BR" sz="2000" dirty="0"/>
              <a:t> pode crescer até </a:t>
            </a:r>
            <a:r>
              <a:rPr lang="pt-BR" sz="2000" b="1" dirty="0"/>
              <a:t>quase toda a RAM + Swap</a:t>
            </a:r>
            <a:r>
              <a:rPr lang="pt-BR" sz="2000" dirty="0"/>
              <a:t>, desde que o sistema tenha memória disponível.</a:t>
            </a:r>
          </a:p>
          <a:p>
            <a:r>
              <a:rPr lang="pt-BR" sz="2000" b="1" dirty="0"/>
              <a:t>Exemplo:</a:t>
            </a:r>
            <a:r>
              <a:rPr lang="pt-BR" sz="2000" dirty="0"/>
              <a:t> Se você tem 8GB de RAM e poucos processos rodando, sua </a:t>
            </a:r>
            <a:r>
              <a:rPr lang="pt-BR" sz="2000" dirty="0" err="1"/>
              <a:t>Heap</a:t>
            </a:r>
            <a:r>
              <a:rPr lang="pt-BR" sz="2000" dirty="0"/>
              <a:t> pode usar </a:t>
            </a:r>
            <a:r>
              <a:rPr lang="pt-BR" sz="2000" b="1" dirty="0"/>
              <a:t>vários </a:t>
            </a:r>
            <a:r>
              <a:rPr lang="pt-BR" sz="2000" b="1" dirty="0" err="1"/>
              <a:t>GBs</a:t>
            </a:r>
            <a:r>
              <a:rPr lang="pt-BR" sz="2000" dirty="0"/>
              <a:t> antes de o sistema começar a usar a memória virtual (swap).</a:t>
            </a:r>
          </a:p>
        </p:txBody>
      </p:sp>
    </p:spTree>
    <p:extLst>
      <p:ext uri="{BB962C8B-B14F-4D97-AF65-F5344CB8AC3E}">
        <p14:creationId xmlns:p14="http://schemas.microsoft.com/office/powerpoint/2010/main" val="11464436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C0D2A420-53A4-4DE4-8271-E270E3D42918}"/>
              </a:ext>
            </a:extLst>
          </p:cNvPr>
          <p:cNvSpPr txBox="1"/>
          <p:nvPr/>
        </p:nvSpPr>
        <p:spPr>
          <a:xfrm>
            <a:off x="3683991" y="4766843"/>
            <a:ext cx="3675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70C0"/>
                </a:solidFill>
              </a:rPr>
              <a:t>Fonte: </a:t>
            </a:r>
            <a:r>
              <a:rPr lang="pt-BR" dirty="0">
                <a:solidFill>
                  <a:srgbClr val="0070C0"/>
                </a:solidFill>
              </a:rPr>
              <a:t>alocacao4</a:t>
            </a:r>
            <a:r>
              <a:rPr lang="pt-BR" sz="1400" dirty="0">
                <a:solidFill>
                  <a:srgbClr val="0070C0"/>
                </a:solidFill>
              </a:rPr>
              <a:t>.c</a:t>
            </a: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6CC7DD-2BF5-434A-B13D-6D64CD7513F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0F915AF-7007-463E-9C8C-3C921766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97" y="752072"/>
            <a:ext cx="6495075" cy="38970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D31B5AF-63B8-4E52-BC19-C130A5A0A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85" y="2853246"/>
            <a:ext cx="5003800" cy="1946648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C970112-A49B-4A9A-A815-6271FAA4FC88}"/>
              </a:ext>
            </a:extLst>
          </p:cNvPr>
          <p:cNvSpPr/>
          <p:nvPr/>
        </p:nvSpPr>
        <p:spPr>
          <a:xfrm>
            <a:off x="1212109" y="1950417"/>
            <a:ext cx="3359891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62EDC8B-F1EC-47E4-BF5E-9F1A672D9DD7}"/>
              </a:ext>
            </a:extLst>
          </p:cNvPr>
          <p:cNvSpPr/>
          <p:nvPr/>
        </p:nvSpPr>
        <p:spPr>
          <a:xfrm>
            <a:off x="1212109" y="2547012"/>
            <a:ext cx="3359891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608CE-1875-46C9-AEA1-DFC069EE505A}"/>
              </a:ext>
            </a:extLst>
          </p:cNvPr>
          <p:cNvSpPr/>
          <p:nvPr/>
        </p:nvSpPr>
        <p:spPr>
          <a:xfrm>
            <a:off x="1212109" y="3112347"/>
            <a:ext cx="2785733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46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ddc48f22e2_0_42"/>
          <p:cNvSpPr txBox="1">
            <a:spLocks noGrp="1"/>
          </p:cNvSpPr>
          <p:nvPr>
            <p:ph type="body" idx="1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47500" lnSpcReduction="20000"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Alocação Dinâmica de Memória</a:t>
            </a:r>
            <a:endParaRPr/>
          </a:p>
        </p:txBody>
      </p:sp>
      <p:sp>
        <p:nvSpPr>
          <p:cNvPr id="363" name="Google Shape;363;g1ddc48f22e2_0_42"/>
          <p:cNvSpPr txBox="1">
            <a:spLocks noGrp="1"/>
          </p:cNvSpPr>
          <p:nvPr>
            <p:ph type="title"/>
          </p:nvPr>
        </p:nvSpPr>
        <p:spPr>
          <a:xfrm>
            <a:off x="2903433" y="759264"/>
            <a:ext cx="5187300" cy="28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Liberar a memória de uma matriz dinâmica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9F4B14-73BA-4798-A23B-B6D038486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5A036CD-E65D-4260-99F2-F8C410E2A47B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5" name="Arredondar Retângulo em um Canto Diagonal 8">
            <a:extLst>
              <a:ext uri="{FF2B5EF4-FFF2-40B4-BE49-F238E27FC236}">
                <a16:creationId xmlns:a16="http://schemas.microsoft.com/office/drawing/2014/main" id="{EB1F2F0D-D0C7-4C9B-9C1F-F1AFECABA066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7" name="Google Shape;368;g1ddc48f22e2_0_47">
            <a:extLst>
              <a:ext uri="{FF2B5EF4-FFF2-40B4-BE49-F238E27FC236}">
                <a16:creationId xmlns:a16="http://schemas.microsoft.com/office/drawing/2014/main" id="{F63888B9-206F-4080-B7A0-DECD4F91AB8C}"/>
              </a:ext>
            </a:extLst>
          </p:cNvPr>
          <p:cNvSpPr txBox="1">
            <a:spLocks/>
          </p:cNvSpPr>
          <p:nvPr/>
        </p:nvSpPr>
        <p:spPr>
          <a:xfrm>
            <a:off x="1662915" y="1188299"/>
            <a:ext cx="5322675" cy="3330537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indent="-361950" algn="just">
              <a:buFont typeface="Arial"/>
              <a:buChar char="▪"/>
            </a:pPr>
            <a:r>
              <a:rPr lang="pt-BR" sz="2800" dirty="0"/>
              <a:t>Pela lógica, basta usar a função </a:t>
            </a:r>
            <a:r>
              <a:rPr lang="pt-BR" sz="2800" b="1" dirty="0" err="1"/>
              <a:t>free</a:t>
            </a:r>
            <a:r>
              <a:rPr lang="pt-BR" sz="2800" b="1" dirty="0"/>
              <a:t>() </a:t>
            </a:r>
            <a:r>
              <a:rPr lang="pt-BR" sz="2800" dirty="0"/>
              <a:t>para liberar memória alocada dinamicamente.</a:t>
            </a:r>
          </a:p>
          <a:p>
            <a:pPr marL="457200" indent="-361950" algn="just">
              <a:spcBef>
                <a:spcPts val="0"/>
              </a:spcBef>
              <a:buFont typeface="Arial"/>
              <a:buChar char="▪"/>
            </a:pPr>
            <a:endParaRPr lang="pt-BR" sz="1400" dirty="0"/>
          </a:p>
          <a:p>
            <a:pPr marL="457200" indent="-361950" algn="just">
              <a:spcBef>
                <a:spcPts val="0"/>
              </a:spcBef>
              <a:buFont typeface="Arial"/>
              <a:buChar char="▪"/>
            </a:pPr>
            <a:r>
              <a:rPr lang="pt-BR" sz="2800" dirty="0"/>
              <a:t>mas...</a:t>
            </a:r>
          </a:p>
          <a:p>
            <a:pPr marL="457200" indent="-361950" algn="just">
              <a:spcBef>
                <a:spcPts val="0"/>
              </a:spcBef>
              <a:buFont typeface="Arial"/>
              <a:buChar char="▪"/>
            </a:pPr>
            <a:endParaRPr lang="pt-BR" sz="1600" dirty="0"/>
          </a:p>
          <a:p>
            <a:pPr marL="457200" indent="-361950" algn="just">
              <a:spcBef>
                <a:spcPts val="0"/>
              </a:spcBef>
              <a:buFont typeface="Arial"/>
              <a:buChar char="▪"/>
            </a:pPr>
            <a:r>
              <a:rPr lang="pt-BR" sz="2800" dirty="0"/>
              <a:t>há uma </a:t>
            </a:r>
            <a:r>
              <a:rPr lang="pt-BR" sz="2800" u="sng" dirty="0"/>
              <a:t>pegadinha</a:t>
            </a:r>
            <a:r>
              <a:rPr lang="pt-BR" sz="2800" dirty="0"/>
              <a:t> quando o assunto é uma matriz dinâmica.</a:t>
            </a:r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1C0EE173-CEB8-4B55-948D-4C15C39AC5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367194"/>
              </p:ext>
            </p:extLst>
          </p:nvPr>
        </p:nvGraphicFramePr>
        <p:xfrm>
          <a:off x="243961" y="785688"/>
          <a:ext cx="1319026" cy="1416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987000" imgH="4279320" progId="Photoshop.Image.12">
                  <p:embed/>
                </p:oleObj>
              </mc:Choice>
              <mc:Fallback>
                <p:oleObj name="Image" r:id="rId4" imgW="3987000" imgH="4279320" progId="Photoshop.Image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6AD76FD1-ED4A-4973-8A51-1573F0A4B5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961" y="785688"/>
                        <a:ext cx="1319026" cy="14162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17513B33-172E-456B-BC80-64EB3F711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106991"/>
              </p:ext>
            </p:extLst>
          </p:nvPr>
        </p:nvGraphicFramePr>
        <p:xfrm>
          <a:off x="7249978" y="3349256"/>
          <a:ext cx="1599460" cy="1494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4431600" imgH="4139640" progId="Photoshop.Image.12">
                  <p:embed/>
                </p:oleObj>
              </mc:Choice>
              <mc:Fallback>
                <p:oleObj name="Image" r:id="rId6" imgW="4431600" imgH="41396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49978" y="3349256"/>
                        <a:ext cx="1599460" cy="1494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023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ddc48f22e2_1_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361950" algn="just" rtl="0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Uma matriz alocada dinamicamente é um vetor de vetores.</a:t>
            </a:r>
          </a:p>
          <a:p>
            <a:pPr marL="95250" lvl="0" indent="0" algn="just" rtl="0">
              <a:spcBef>
                <a:spcPts val="750"/>
              </a:spcBef>
              <a:spcAft>
                <a:spcPts val="0"/>
              </a:spcAft>
              <a:buSzPts val="2100"/>
              <a:buNone/>
            </a:pPr>
            <a:endParaRPr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 sua alocação é feita em duas etapas.</a:t>
            </a:r>
          </a:p>
          <a:p>
            <a:pPr marL="95250" lvl="0" indent="0" algn="just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Primeiro aloca um vetor cujo tamanho é a quantidade de linhas da matriz.</a:t>
            </a:r>
          </a:p>
          <a:p>
            <a:pPr marL="95250" lvl="0" indent="0" algn="just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1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Depois aloca um novo vetor para cada posição do primeiro vetor.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AAF9FBD-0949-4707-B836-8E889971892A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1FCEB3-733A-4E00-BD9A-765E8B010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4" name="Arredondar Retângulo em um Canto Diagonal 8">
            <a:extLst>
              <a:ext uri="{FF2B5EF4-FFF2-40B4-BE49-F238E27FC236}">
                <a16:creationId xmlns:a16="http://schemas.microsoft.com/office/drawing/2014/main" id="{F177E256-AC0B-4629-BD65-B1D48123CFC9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7347EC-6932-4AAC-AD92-B5B23DBFAB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ddc48f22e2_1_5"/>
          <p:cNvSpPr txBox="1">
            <a:spLocks noGrp="1"/>
          </p:cNvSpPr>
          <p:nvPr>
            <p:ph type="body" idx="1"/>
          </p:nvPr>
        </p:nvSpPr>
        <p:spPr>
          <a:xfrm>
            <a:off x="434714" y="887859"/>
            <a:ext cx="7709121" cy="31952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61950" algn="just" rtl="0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Como a alocação é feita em duas etapas, a liberação da memória também é feita em duas etapas.</a:t>
            </a:r>
          </a:p>
          <a:p>
            <a:pPr marL="457200" lvl="0" indent="-361950" algn="just" rtl="0">
              <a:spcBef>
                <a:spcPts val="750"/>
              </a:spcBef>
              <a:spcAft>
                <a:spcPts val="0"/>
              </a:spcAft>
              <a:buSzPts val="2100"/>
              <a:buChar char="▪"/>
            </a:pPr>
            <a:endParaRPr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Primeiro libera-se cada linha da matriz dinâmica.</a:t>
            </a:r>
          </a:p>
          <a:p>
            <a:pPr marL="95250" lvl="0" indent="0" algn="just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1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61950" algn="just" rtl="0">
              <a:spcBef>
                <a:spcPts val="0"/>
              </a:spcBef>
              <a:spcAft>
                <a:spcPts val="0"/>
              </a:spcAft>
              <a:buSzPts val="2100"/>
              <a:buChar char="▪"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Depois libera o vetor que guarda os endereços das linhas.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ECFD2AA-B6AE-4B10-85DB-2C76E6489F88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A1EB5-E5F7-49F1-8D5E-85FCF59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08" y="4431190"/>
            <a:ext cx="8166139" cy="657225"/>
          </a:xfrm>
          <a:prstGeom prst="rect">
            <a:avLst/>
          </a:prstGeom>
        </p:spPr>
      </p:pic>
      <p:sp>
        <p:nvSpPr>
          <p:cNvPr id="6" name="Arredondar Retângulo em um Canto Diagonal 8">
            <a:extLst>
              <a:ext uri="{FF2B5EF4-FFF2-40B4-BE49-F238E27FC236}">
                <a16:creationId xmlns:a16="http://schemas.microsoft.com/office/drawing/2014/main" id="{2FBC5A2F-8E2A-4549-BC56-C7222A41A93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BA2CDCB-8251-478A-852F-4CF4273AC8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pic>
        <p:nvPicPr>
          <p:cNvPr id="9" name="Google Shape;385;g1ddc48f22e2_1_9">
            <a:extLst>
              <a:ext uri="{FF2B5EF4-FFF2-40B4-BE49-F238E27FC236}">
                <a16:creationId xmlns:a16="http://schemas.microsoft.com/office/drawing/2014/main" id="{884D78C1-F3AE-490E-819D-A17030119B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3401" y="1339032"/>
            <a:ext cx="4900776" cy="188196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346EC2A9-7C30-4A82-83D7-8639DC6DA1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674507"/>
              </p:ext>
            </p:extLst>
          </p:nvPr>
        </p:nvGraphicFramePr>
        <p:xfrm>
          <a:off x="561311" y="2280013"/>
          <a:ext cx="1947973" cy="2089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4533120" imgH="4863240" progId="Photoshop.Image.12">
                  <p:embed/>
                </p:oleObj>
              </mc:Choice>
              <mc:Fallback>
                <p:oleObj name="Image" r:id="rId6" imgW="4533120" imgH="48632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1311" y="2280013"/>
                        <a:ext cx="1947973" cy="2089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36597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ddc48f22e2_0_42"/>
          <p:cNvSpPr txBox="1">
            <a:spLocks noGrp="1"/>
          </p:cNvSpPr>
          <p:nvPr>
            <p:ph type="body" idx="1"/>
          </p:nvPr>
        </p:nvSpPr>
        <p:spPr>
          <a:xfrm>
            <a:off x="2903434" y="3612001"/>
            <a:ext cx="5187300" cy="27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47500" lnSpcReduction="20000"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Alocação Dinâmica de Memória</a:t>
            </a:r>
            <a:endParaRPr/>
          </a:p>
        </p:txBody>
      </p:sp>
      <p:sp>
        <p:nvSpPr>
          <p:cNvPr id="363" name="Google Shape;363;g1ddc48f22e2_0_42"/>
          <p:cNvSpPr txBox="1">
            <a:spLocks noGrp="1"/>
          </p:cNvSpPr>
          <p:nvPr>
            <p:ph type="title"/>
          </p:nvPr>
        </p:nvSpPr>
        <p:spPr>
          <a:xfrm>
            <a:off x="2903432" y="759264"/>
            <a:ext cx="6134241" cy="285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Matriz de </a:t>
            </a:r>
            <a:r>
              <a:rPr lang="pt-BR" dirty="0" err="1"/>
              <a:t>strings</a:t>
            </a:r>
            <a:r>
              <a:rPr lang="pt-BR" dirty="0"/>
              <a:t> </a:t>
            </a:r>
            <a:r>
              <a:rPr lang="pt-BR" sz="3200" dirty="0"/>
              <a:t>(ponteiro de ponteiro de ponteiro)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2013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A9F0EDD-79F2-4E8C-AE5F-412D807B5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977" y="3211624"/>
            <a:ext cx="2510876" cy="1923426"/>
          </a:xfrm>
          <a:prstGeom prst="rect">
            <a:avLst/>
          </a:prstGeom>
        </p:spPr>
      </p:pic>
      <p:sp>
        <p:nvSpPr>
          <p:cNvPr id="14" name="Google Shape;374;g1ddc48f22e2_1_1">
            <a:extLst>
              <a:ext uri="{FF2B5EF4-FFF2-40B4-BE49-F238E27FC236}">
                <a16:creationId xmlns:a16="http://schemas.microsoft.com/office/drawing/2014/main" id="{95152CD2-01BB-4332-A619-6F955988C80E}"/>
              </a:ext>
            </a:extLst>
          </p:cNvPr>
          <p:cNvSpPr txBox="1">
            <a:spLocks/>
          </p:cNvSpPr>
          <p:nvPr/>
        </p:nvSpPr>
        <p:spPr>
          <a:xfrm>
            <a:off x="50282" y="476557"/>
            <a:ext cx="8920647" cy="319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algn="just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Abaixo temos um exemplo de ponteiro de ponteiro (de inteiros), onde cada elemento do vetor (ponteiro) aponta para um outro ponteiro (início do outro vetor)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DC93268-01F2-4DA7-BA99-149AB90C359F}"/>
              </a:ext>
            </a:extLst>
          </p:cNvPr>
          <p:cNvSpPr/>
          <p:nvPr/>
        </p:nvSpPr>
        <p:spPr>
          <a:xfrm>
            <a:off x="6715426" y="3370525"/>
            <a:ext cx="2104417" cy="446568"/>
          </a:xfrm>
          <a:prstGeom prst="rect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87CFF77-ECBC-4A14-A976-AF006BF45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474" y="3253874"/>
            <a:ext cx="952500" cy="1543050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75D8764F-AC80-400F-9167-4297278D107C}"/>
              </a:ext>
            </a:extLst>
          </p:cNvPr>
          <p:cNvCxnSpPr>
            <a:cxnSpLocks/>
          </p:cNvCxnSpPr>
          <p:nvPr/>
        </p:nvCxnSpPr>
        <p:spPr>
          <a:xfrm>
            <a:off x="6239647" y="3721397"/>
            <a:ext cx="27323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54FABF-C06B-4F5F-BE54-ADB245F9997D}"/>
              </a:ext>
            </a:extLst>
          </p:cNvPr>
          <p:cNvSpPr txBox="1"/>
          <p:nvPr/>
        </p:nvSpPr>
        <p:spPr>
          <a:xfrm>
            <a:off x="5812738" y="3459989"/>
            <a:ext cx="5635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8AE16D2-2CF6-4439-BCAB-F15B9BE982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2" y="1941638"/>
            <a:ext cx="5369039" cy="271136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F3FB017-4626-479C-8213-17D4F2392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634" y="1838845"/>
            <a:ext cx="1000958" cy="1452230"/>
          </a:xfrm>
          <a:prstGeom prst="rect">
            <a:avLst/>
          </a:prstGeom>
        </p:spPr>
      </p:pic>
      <p:sp>
        <p:nvSpPr>
          <p:cNvPr id="25" name="Balão de Fala: Retângulo com Cantos Arredondados 24">
            <a:extLst>
              <a:ext uri="{FF2B5EF4-FFF2-40B4-BE49-F238E27FC236}">
                <a16:creationId xmlns:a16="http://schemas.microsoft.com/office/drawing/2014/main" id="{52D05E5E-845C-46D2-BC25-0E9631993633}"/>
              </a:ext>
            </a:extLst>
          </p:cNvPr>
          <p:cNvSpPr/>
          <p:nvPr/>
        </p:nvSpPr>
        <p:spPr>
          <a:xfrm>
            <a:off x="4976037" y="1772974"/>
            <a:ext cx="2307265" cy="1073201"/>
          </a:xfrm>
          <a:prstGeom prst="wedgeRoundRectCallout">
            <a:avLst>
              <a:gd name="adj1" fmla="val 77517"/>
              <a:gd name="adj2" fmla="val -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/>
              <a:t>Mas se os elementos fossem </a:t>
            </a:r>
            <a:r>
              <a:rPr lang="pt-BR" sz="1800" dirty="0" err="1"/>
              <a:t>strings</a:t>
            </a:r>
            <a:r>
              <a:rPr lang="pt-BR" sz="1800" b="1" dirty="0"/>
              <a:t>?</a:t>
            </a:r>
            <a:endParaRPr lang="pt-BR" b="1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EDA651C-D4A6-40BE-8BA9-186ABD4D5AF6}"/>
              </a:ext>
            </a:extLst>
          </p:cNvPr>
          <p:cNvSpPr/>
          <p:nvPr/>
        </p:nvSpPr>
        <p:spPr>
          <a:xfrm>
            <a:off x="595423" y="3044975"/>
            <a:ext cx="1446028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B12E4E-B281-4395-A8E5-A40040634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984" y="4186897"/>
            <a:ext cx="28575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17AAAB-7C09-4794-92EF-F2D9110CC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8063" y="3609055"/>
            <a:ext cx="2476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0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8AE16D2-2CF6-4439-BCAB-F15B9BE98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82" y="1941638"/>
            <a:ext cx="5369039" cy="2711365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EDA651C-D4A6-40BE-8BA9-186ABD4D5AF6}"/>
              </a:ext>
            </a:extLst>
          </p:cNvPr>
          <p:cNvSpPr/>
          <p:nvPr/>
        </p:nvSpPr>
        <p:spPr>
          <a:xfrm>
            <a:off x="595423" y="3044975"/>
            <a:ext cx="1446028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B12E4E-B281-4395-A8E5-A40040634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984" y="4186897"/>
            <a:ext cx="28575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17AAAB-7C09-4794-92EF-F2D9110CCA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8063" y="3609055"/>
            <a:ext cx="2476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87CFF77-ECBC-4A14-A976-AF006BF45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013" y="1326814"/>
            <a:ext cx="952500" cy="154305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54FABF-C06B-4F5F-BE54-ADB245F9997D}"/>
              </a:ext>
            </a:extLst>
          </p:cNvPr>
          <p:cNvSpPr txBox="1"/>
          <p:nvPr/>
        </p:nvSpPr>
        <p:spPr>
          <a:xfrm>
            <a:off x="5760277" y="1532929"/>
            <a:ext cx="5635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8AE16D2-2CF6-4439-BCAB-F15B9BE98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2" y="1941638"/>
            <a:ext cx="5369039" cy="2711365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EDA651C-D4A6-40BE-8BA9-186ABD4D5AF6}"/>
              </a:ext>
            </a:extLst>
          </p:cNvPr>
          <p:cNvSpPr/>
          <p:nvPr/>
        </p:nvSpPr>
        <p:spPr>
          <a:xfrm>
            <a:off x="556768" y="3597793"/>
            <a:ext cx="4738245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B12E4E-B281-4395-A8E5-A40040634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984" y="4186897"/>
            <a:ext cx="28575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17AAAB-7C09-4794-92EF-F2D9110CC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063" y="3609055"/>
            <a:ext cx="2476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8AC115E-DA4C-43B9-BF2C-68708B836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1" name="Arredondar Retângulo em um Canto Diagonal 8">
            <a:extLst>
              <a:ext uri="{FF2B5EF4-FFF2-40B4-BE49-F238E27FC236}">
                <a16:creationId xmlns:a16="http://schemas.microsoft.com/office/drawing/2014/main" id="{E6483699-B98F-498D-9B2A-8E426E3F8A32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9D603F-5ABD-4686-A48F-1C16C13A9CD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CCCFA4B-BDFC-4239-B5FA-1C95E13C088D}"/>
              </a:ext>
            </a:extLst>
          </p:cNvPr>
          <p:cNvSpPr txBox="1"/>
          <p:nvPr/>
        </p:nvSpPr>
        <p:spPr>
          <a:xfrm>
            <a:off x="1366092" y="1425201"/>
            <a:ext cx="77779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 </a:t>
            </a:r>
            <a:r>
              <a:rPr lang="pt-BR" sz="2800" b="0" i="0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variáveis</a:t>
            </a:r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alocadas dentro de uma função, conhecidas como </a:t>
            </a:r>
            <a:r>
              <a:rPr lang="pt-BR" sz="2800" b="1" i="0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variáveis</a:t>
            </a:r>
            <a:r>
              <a:rPr lang="pt-BR" sz="2800" b="1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pt-BR" sz="2800" b="1" i="0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locais</a:t>
            </a:r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8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desaparecem assim que a execução da função termina</a:t>
            </a:r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Já as </a:t>
            </a:r>
            <a:r>
              <a:rPr lang="pt-BR" sz="2800" b="1" i="0" dirty="0">
                <a:solidFill>
                  <a:srgbClr val="040C2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variáveis</a:t>
            </a:r>
            <a:r>
              <a:rPr lang="pt-BR" sz="2800" b="1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alocadas dinamicamente </a:t>
            </a:r>
            <a:r>
              <a:rPr lang="pt-BR" sz="2800" b="0" i="0" dirty="0">
                <a:solidFill>
                  <a:schemeClr val="accent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continuam a existir mesmo depois que a execução da função termina</a:t>
            </a:r>
            <a:r>
              <a:rPr lang="pt-BR" sz="28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6EDF3E6F-79DA-4310-9175-FE4AB7E5859F}"/>
              </a:ext>
            </a:extLst>
          </p:cNvPr>
          <p:cNvSpPr/>
          <p:nvPr/>
        </p:nvSpPr>
        <p:spPr>
          <a:xfrm>
            <a:off x="330506" y="2174555"/>
            <a:ext cx="949277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481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128EAED-6476-4770-AC1D-30E3C0926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6C5E4DC-83B0-42A1-9E25-71E9AA57CBA7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87CFF77-ECBC-4A14-A976-AF006BF45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013" y="1326814"/>
            <a:ext cx="952500" cy="154305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54FABF-C06B-4F5F-BE54-ADB245F9997D}"/>
              </a:ext>
            </a:extLst>
          </p:cNvPr>
          <p:cNvSpPr txBox="1"/>
          <p:nvPr/>
        </p:nvSpPr>
        <p:spPr>
          <a:xfrm>
            <a:off x="5760277" y="1532929"/>
            <a:ext cx="5635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  <a:p>
            <a:r>
              <a:rPr lang="pt-BR" sz="2800" dirty="0"/>
              <a:t>*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8AE16D2-2CF6-4439-BCAB-F15B9BE98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2" y="1941638"/>
            <a:ext cx="5369039" cy="2711365"/>
          </a:xfrm>
          <a:prstGeom prst="rect">
            <a:avLst/>
          </a:prstGeom>
        </p:spPr>
      </p:pic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EDA651C-D4A6-40BE-8BA9-186ABD4D5AF6}"/>
              </a:ext>
            </a:extLst>
          </p:cNvPr>
          <p:cNvSpPr/>
          <p:nvPr/>
        </p:nvSpPr>
        <p:spPr>
          <a:xfrm>
            <a:off x="818707" y="4161328"/>
            <a:ext cx="4731488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B12E4E-B281-4395-A8E5-A40040634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984" y="4186897"/>
            <a:ext cx="285750" cy="257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17AAAB-7C09-4794-92EF-F2D9110CC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063" y="3609055"/>
            <a:ext cx="247650" cy="2667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0104CF5-D0DB-4C00-B356-36C63799A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076" y="922899"/>
            <a:ext cx="1733550" cy="485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C32550D-CAA5-4B51-B9A2-A053EFFCF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076" y="1774937"/>
            <a:ext cx="1733550" cy="4857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75069D5-BD83-4D4E-9E78-4AEEAD0AB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1076" y="2626976"/>
            <a:ext cx="1733550" cy="485775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39678BE-82E0-457B-8E52-22CA7358DFB3}"/>
              </a:ext>
            </a:extLst>
          </p:cNvPr>
          <p:cNvCxnSpPr/>
          <p:nvPr/>
        </p:nvCxnSpPr>
        <p:spPr>
          <a:xfrm flipV="1">
            <a:off x="6247513" y="1326814"/>
            <a:ext cx="413563" cy="3424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6383279-87AF-4EF0-8673-AE0145004F8C}"/>
              </a:ext>
            </a:extLst>
          </p:cNvPr>
          <p:cNvCxnSpPr>
            <a:cxnSpLocks/>
          </p:cNvCxnSpPr>
          <p:nvPr/>
        </p:nvCxnSpPr>
        <p:spPr>
          <a:xfrm>
            <a:off x="6237140" y="2098339"/>
            <a:ext cx="4079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8E81BE60-9076-447C-82E7-EB8A67C79CF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6231532" y="2614577"/>
            <a:ext cx="429544" cy="2552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87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862C1A9A-DBAC-48B6-BCB0-3C89DA19A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4" y="3559556"/>
            <a:ext cx="5152158" cy="1134420"/>
          </a:xfrm>
          <a:prstGeom prst="rect">
            <a:avLst/>
          </a:prstGeom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75DD70-2866-45DE-97F7-A0F77C90E4C9}"/>
              </a:ext>
            </a:extLst>
          </p:cNvPr>
          <p:cNvSpPr/>
          <p:nvPr/>
        </p:nvSpPr>
        <p:spPr>
          <a:xfrm>
            <a:off x="679967" y="3592607"/>
            <a:ext cx="1005614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801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94C1A9-A4C3-45E2-B396-1BDC2A98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05" y="379689"/>
            <a:ext cx="1578613" cy="28326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A52DCC-1AD3-4BC9-820B-E56456D460FA}"/>
              </a:ext>
            </a:extLst>
          </p:cNvPr>
          <p:cNvSpPr txBox="1"/>
          <p:nvPr/>
        </p:nvSpPr>
        <p:spPr>
          <a:xfrm>
            <a:off x="4034185" y="651617"/>
            <a:ext cx="876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7025EF-BF2E-4749-8138-DA248F7B2F59}"/>
              </a:ext>
            </a:extLst>
          </p:cNvPr>
          <p:cNvSpPr txBox="1"/>
          <p:nvPr/>
        </p:nvSpPr>
        <p:spPr>
          <a:xfrm>
            <a:off x="2837963" y="626993"/>
            <a:ext cx="13812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3000EE10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3000EE14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3000EE18</a:t>
            </a:r>
          </a:p>
          <a:p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6BABBA6-446B-4BB7-A9C9-7713DAA6578C}"/>
              </a:ext>
            </a:extLst>
          </p:cNvPr>
          <p:cNvCxnSpPr>
            <a:cxnSpLocks/>
          </p:cNvCxnSpPr>
          <p:nvPr/>
        </p:nvCxnSpPr>
        <p:spPr>
          <a:xfrm flipV="1">
            <a:off x="1674311" y="886602"/>
            <a:ext cx="1248444" cy="225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C26AD302-BAA0-460B-9CF0-76FF5EB21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4" y="3559556"/>
            <a:ext cx="5152158" cy="1134420"/>
          </a:xfrm>
          <a:prstGeom prst="rect">
            <a:avLst/>
          </a:prstGeom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75DD70-2866-45DE-97F7-A0F77C90E4C9}"/>
              </a:ext>
            </a:extLst>
          </p:cNvPr>
          <p:cNvSpPr/>
          <p:nvPr/>
        </p:nvSpPr>
        <p:spPr>
          <a:xfrm>
            <a:off x="54894" y="3829754"/>
            <a:ext cx="4521677" cy="28922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272EA3-57A4-4674-8644-79880D58659E}"/>
              </a:ext>
            </a:extLst>
          </p:cNvPr>
          <p:cNvSpPr txBox="1"/>
          <p:nvPr/>
        </p:nvSpPr>
        <p:spPr>
          <a:xfrm>
            <a:off x="693618" y="754747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3000</a:t>
            </a:r>
            <a:r>
              <a:rPr lang="pt-BR" b="1" dirty="0"/>
              <a:t>EE10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4863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94C1A9-A4C3-45E2-B396-1BDC2A98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05" y="379689"/>
            <a:ext cx="1578613" cy="28326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A52DCC-1AD3-4BC9-820B-E56456D460FA}"/>
              </a:ext>
            </a:extLst>
          </p:cNvPr>
          <p:cNvSpPr txBox="1"/>
          <p:nvPr/>
        </p:nvSpPr>
        <p:spPr>
          <a:xfrm>
            <a:off x="4034185" y="651617"/>
            <a:ext cx="876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7025EF-BF2E-4749-8138-DA248F7B2F59}"/>
              </a:ext>
            </a:extLst>
          </p:cNvPr>
          <p:cNvSpPr txBox="1"/>
          <p:nvPr/>
        </p:nvSpPr>
        <p:spPr>
          <a:xfrm>
            <a:off x="2837963" y="626993"/>
            <a:ext cx="13812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3000EE10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3000EE14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3000EE18</a:t>
            </a:r>
          </a:p>
          <a:p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6BABBA6-446B-4BB7-A9C9-7713DAA6578C}"/>
              </a:ext>
            </a:extLst>
          </p:cNvPr>
          <p:cNvCxnSpPr>
            <a:cxnSpLocks/>
          </p:cNvCxnSpPr>
          <p:nvPr/>
        </p:nvCxnSpPr>
        <p:spPr>
          <a:xfrm flipV="1">
            <a:off x="1674311" y="886602"/>
            <a:ext cx="1248444" cy="225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8321D1A1-8123-4716-8281-9F273A53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137" y="11018"/>
            <a:ext cx="3912414" cy="118715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51D80-91CA-4287-B31B-A18A1EDF3197}"/>
              </a:ext>
            </a:extLst>
          </p:cNvPr>
          <p:cNvSpPr txBox="1"/>
          <p:nvPr/>
        </p:nvSpPr>
        <p:spPr>
          <a:xfrm>
            <a:off x="5174250" y="1145438"/>
            <a:ext cx="417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0010</a:t>
            </a:r>
            <a:r>
              <a:rPr lang="pt-BR" b="1" dirty="0">
                <a:solidFill>
                  <a:srgbClr val="FF0000"/>
                </a:solidFill>
              </a:rPr>
              <a:t>AA00</a:t>
            </a:r>
            <a:r>
              <a:rPr lang="pt-BR" dirty="0"/>
              <a:t>  0010</a:t>
            </a:r>
            <a:r>
              <a:rPr lang="pt-BR" b="1" dirty="0"/>
              <a:t>AA04</a:t>
            </a:r>
            <a:r>
              <a:rPr lang="pt-BR" dirty="0"/>
              <a:t>   0010</a:t>
            </a:r>
            <a:r>
              <a:rPr lang="pt-BR" b="1" dirty="0"/>
              <a:t>AA08</a:t>
            </a:r>
            <a:r>
              <a:rPr lang="pt-BR" dirty="0"/>
              <a:t>  0010</a:t>
            </a:r>
            <a:r>
              <a:rPr lang="pt-BR" b="1" dirty="0"/>
              <a:t>AA0C</a:t>
            </a:r>
            <a:r>
              <a:rPr lang="pt-BR" dirty="0"/>
              <a:t>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33BC15B-0470-4607-BAAA-E377FA410AD5}"/>
              </a:ext>
            </a:extLst>
          </p:cNvPr>
          <p:cNvSpPr txBox="1"/>
          <p:nvPr/>
        </p:nvSpPr>
        <p:spPr>
          <a:xfrm>
            <a:off x="3754796" y="1201356"/>
            <a:ext cx="45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0010</a:t>
            </a:r>
            <a:r>
              <a:rPr lang="pt-BR" b="1" dirty="0">
                <a:solidFill>
                  <a:srgbClr val="FF0000"/>
                </a:solidFill>
              </a:rPr>
              <a:t>AA00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1A1C72A-8CB8-4FDD-8677-1D9E24F9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4" y="3559556"/>
            <a:ext cx="5152158" cy="1134420"/>
          </a:xfrm>
          <a:prstGeom prst="rect">
            <a:avLst/>
          </a:prstGeom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75DD70-2866-45DE-97F7-A0F77C90E4C9}"/>
              </a:ext>
            </a:extLst>
          </p:cNvPr>
          <p:cNvSpPr/>
          <p:nvPr/>
        </p:nvSpPr>
        <p:spPr>
          <a:xfrm>
            <a:off x="29892" y="4080972"/>
            <a:ext cx="5202161" cy="613004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8D9537F-663A-406A-8F4B-BFDFC57225E8}"/>
              </a:ext>
            </a:extLst>
          </p:cNvPr>
          <p:cNvCxnSpPr>
            <a:cxnSpLocks/>
          </p:cNvCxnSpPr>
          <p:nvPr/>
        </p:nvCxnSpPr>
        <p:spPr>
          <a:xfrm flipV="1">
            <a:off x="4769946" y="1308219"/>
            <a:ext cx="458131" cy="635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E5525EE-CF60-4490-A8FD-89CED705EF59}"/>
              </a:ext>
            </a:extLst>
          </p:cNvPr>
          <p:cNvSpPr txBox="1"/>
          <p:nvPr/>
        </p:nvSpPr>
        <p:spPr>
          <a:xfrm>
            <a:off x="693618" y="754747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3000</a:t>
            </a:r>
            <a:r>
              <a:rPr lang="pt-BR" b="1" dirty="0"/>
              <a:t>EE10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049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32788F40-A385-41F7-AE90-9037309A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1433999"/>
            <a:ext cx="3912414" cy="118715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94C1A9-A4C3-45E2-B396-1BDC2A98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505" y="379689"/>
            <a:ext cx="1578613" cy="28326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A52DCC-1AD3-4BC9-820B-E56456D460FA}"/>
              </a:ext>
            </a:extLst>
          </p:cNvPr>
          <p:cNvSpPr txBox="1"/>
          <p:nvPr/>
        </p:nvSpPr>
        <p:spPr>
          <a:xfrm>
            <a:off x="4034185" y="651617"/>
            <a:ext cx="876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7025EF-BF2E-4749-8138-DA248F7B2F59}"/>
              </a:ext>
            </a:extLst>
          </p:cNvPr>
          <p:cNvSpPr txBox="1"/>
          <p:nvPr/>
        </p:nvSpPr>
        <p:spPr>
          <a:xfrm>
            <a:off x="2837963" y="626993"/>
            <a:ext cx="13812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3000EE10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3000EE14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3000EE18</a:t>
            </a:r>
          </a:p>
          <a:p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6BABBA6-446B-4BB7-A9C9-7713DAA6578C}"/>
              </a:ext>
            </a:extLst>
          </p:cNvPr>
          <p:cNvCxnSpPr>
            <a:cxnSpLocks/>
          </p:cNvCxnSpPr>
          <p:nvPr/>
        </p:nvCxnSpPr>
        <p:spPr>
          <a:xfrm flipV="1">
            <a:off x="1674311" y="886602"/>
            <a:ext cx="1248444" cy="225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8321D1A1-8123-4716-8281-9F273A53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11018"/>
            <a:ext cx="3912414" cy="118715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51D80-91CA-4287-B31B-A18A1EDF3197}"/>
              </a:ext>
            </a:extLst>
          </p:cNvPr>
          <p:cNvSpPr txBox="1"/>
          <p:nvPr/>
        </p:nvSpPr>
        <p:spPr>
          <a:xfrm>
            <a:off x="5174250" y="1145438"/>
            <a:ext cx="417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0010</a:t>
            </a:r>
            <a:r>
              <a:rPr lang="pt-BR" b="1" dirty="0">
                <a:solidFill>
                  <a:srgbClr val="FF0000"/>
                </a:solidFill>
              </a:rPr>
              <a:t>AA00</a:t>
            </a:r>
            <a:r>
              <a:rPr lang="pt-BR" dirty="0"/>
              <a:t>  0010</a:t>
            </a:r>
            <a:r>
              <a:rPr lang="pt-BR" b="1" dirty="0"/>
              <a:t>AA04</a:t>
            </a:r>
            <a:r>
              <a:rPr lang="pt-BR" dirty="0"/>
              <a:t>   0010</a:t>
            </a:r>
            <a:r>
              <a:rPr lang="pt-BR" b="1" dirty="0"/>
              <a:t>AA08</a:t>
            </a:r>
            <a:r>
              <a:rPr lang="pt-BR" dirty="0"/>
              <a:t>  0010</a:t>
            </a:r>
            <a:r>
              <a:rPr lang="pt-BR" b="1" dirty="0"/>
              <a:t>AA0C</a:t>
            </a:r>
            <a:r>
              <a:rPr lang="pt-BR" dirty="0"/>
              <a:t>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33BC15B-0470-4607-BAAA-E377FA410AD5}"/>
              </a:ext>
            </a:extLst>
          </p:cNvPr>
          <p:cNvSpPr txBox="1"/>
          <p:nvPr/>
        </p:nvSpPr>
        <p:spPr>
          <a:xfrm>
            <a:off x="3754796" y="1201356"/>
            <a:ext cx="45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0010</a:t>
            </a:r>
            <a:r>
              <a:rPr lang="pt-BR" b="1" dirty="0">
                <a:solidFill>
                  <a:srgbClr val="FF0000"/>
                </a:solidFill>
              </a:rPr>
              <a:t>AA00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1A1C72A-8CB8-4FDD-8677-1D9E24F9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4" y="3559556"/>
            <a:ext cx="5152158" cy="1134420"/>
          </a:xfrm>
          <a:prstGeom prst="rect">
            <a:avLst/>
          </a:prstGeom>
        </p:spPr>
      </p:pic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75DD70-2866-45DE-97F7-A0F77C90E4C9}"/>
              </a:ext>
            </a:extLst>
          </p:cNvPr>
          <p:cNvSpPr/>
          <p:nvPr/>
        </p:nvSpPr>
        <p:spPr>
          <a:xfrm>
            <a:off x="29892" y="4080972"/>
            <a:ext cx="5202161" cy="613004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8D9537F-663A-406A-8F4B-BFDFC57225E8}"/>
              </a:ext>
            </a:extLst>
          </p:cNvPr>
          <p:cNvCxnSpPr>
            <a:cxnSpLocks/>
          </p:cNvCxnSpPr>
          <p:nvPr/>
        </p:nvCxnSpPr>
        <p:spPr>
          <a:xfrm flipV="1">
            <a:off x="4769946" y="1308219"/>
            <a:ext cx="458131" cy="635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D28392-CC3C-4578-B189-72BFE11D9668}"/>
              </a:ext>
            </a:extLst>
          </p:cNvPr>
          <p:cNvSpPr txBox="1"/>
          <p:nvPr/>
        </p:nvSpPr>
        <p:spPr>
          <a:xfrm>
            <a:off x="3795519" y="2036836"/>
            <a:ext cx="45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0060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FF10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76AA5-8244-4E94-ADBC-DD2CEEF85AB5}"/>
              </a:ext>
            </a:extLst>
          </p:cNvPr>
          <p:cNvSpPr txBox="1"/>
          <p:nvPr/>
        </p:nvSpPr>
        <p:spPr>
          <a:xfrm>
            <a:off x="5190447" y="2546023"/>
            <a:ext cx="4236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0060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FF10</a:t>
            </a:r>
            <a:r>
              <a:rPr lang="pt-BR" dirty="0"/>
              <a:t>   0060</a:t>
            </a:r>
            <a:r>
              <a:rPr lang="pt-BR" b="1" dirty="0"/>
              <a:t>FF14</a:t>
            </a:r>
            <a:r>
              <a:rPr lang="pt-BR" dirty="0"/>
              <a:t>   0060</a:t>
            </a:r>
            <a:r>
              <a:rPr lang="pt-BR" b="1" dirty="0"/>
              <a:t>FF18</a:t>
            </a:r>
            <a:r>
              <a:rPr lang="pt-BR" dirty="0"/>
              <a:t>  0060</a:t>
            </a:r>
            <a:r>
              <a:rPr lang="pt-BR" b="1" dirty="0"/>
              <a:t>FF1C</a:t>
            </a:r>
            <a:r>
              <a:rPr lang="pt-BR" dirty="0"/>
              <a:t>  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50C5F2DE-4544-4D8A-AAC4-3088EA9CF7B6}"/>
              </a:ext>
            </a:extLst>
          </p:cNvPr>
          <p:cNvCxnSpPr>
            <a:cxnSpLocks/>
          </p:cNvCxnSpPr>
          <p:nvPr/>
        </p:nvCxnSpPr>
        <p:spPr>
          <a:xfrm>
            <a:off x="4745529" y="2177070"/>
            <a:ext cx="482548" cy="4687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E4473F0-755E-4315-9B31-C62A20AAE907}"/>
              </a:ext>
            </a:extLst>
          </p:cNvPr>
          <p:cNvSpPr txBox="1"/>
          <p:nvPr/>
        </p:nvSpPr>
        <p:spPr>
          <a:xfrm>
            <a:off x="693618" y="754747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3000</a:t>
            </a:r>
            <a:r>
              <a:rPr lang="pt-BR" b="1" dirty="0"/>
              <a:t>EE10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29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32788F40-A385-41F7-AE90-9037309A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1433999"/>
            <a:ext cx="3912414" cy="118715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94C1A9-A4C3-45E2-B396-1BDC2A98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505" y="379689"/>
            <a:ext cx="1578613" cy="28326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A52DCC-1AD3-4BC9-820B-E56456D460FA}"/>
              </a:ext>
            </a:extLst>
          </p:cNvPr>
          <p:cNvSpPr txBox="1"/>
          <p:nvPr/>
        </p:nvSpPr>
        <p:spPr>
          <a:xfrm>
            <a:off x="4034185" y="651617"/>
            <a:ext cx="876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7025EF-BF2E-4749-8138-DA248F7B2F59}"/>
              </a:ext>
            </a:extLst>
          </p:cNvPr>
          <p:cNvSpPr txBox="1"/>
          <p:nvPr/>
        </p:nvSpPr>
        <p:spPr>
          <a:xfrm>
            <a:off x="2837963" y="626993"/>
            <a:ext cx="13812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3000EE10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3000EE14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3000EE18</a:t>
            </a:r>
          </a:p>
          <a:p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6BABBA6-446B-4BB7-A9C9-7713DAA6578C}"/>
              </a:ext>
            </a:extLst>
          </p:cNvPr>
          <p:cNvCxnSpPr>
            <a:cxnSpLocks/>
          </p:cNvCxnSpPr>
          <p:nvPr/>
        </p:nvCxnSpPr>
        <p:spPr>
          <a:xfrm flipV="1">
            <a:off x="1674311" y="886602"/>
            <a:ext cx="1248444" cy="225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8321D1A1-8123-4716-8281-9F273A53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11018"/>
            <a:ext cx="3912414" cy="118715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51D80-91CA-4287-B31B-A18A1EDF3197}"/>
              </a:ext>
            </a:extLst>
          </p:cNvPr>
          <p:cNvSpPr txBox="1"/>
          <p:nvPr/>
        </p:nvSpPr>
        <p:spPr>
          <a:xfrm>
            <a:off x="5174250" y="1145438"/>
            <a:ext cx="417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0010</a:t>
            </a:r>
            <a:r>
              <a:rPr lang="pt-BR" b="1" dirty="0">
                <a:solidFill>
                  <a:srgbClr val="FF0000"/>
                </a:solidFill>
              </a:rPr>
              <a:t>AA00</a:t>
            </a:r>
            <a:r>
              <a:rPr lang="pt-BR" dirty="0"/>
              <a:t>  0010</a:t>
            </a:r>
            <a:r>
              <a:rPr lang="pt-BR" b="1" dirty="0"/>
              <a:t>AA04</a:t>
            </a:r>
            <a:r>
              <a:rPr lang="pt-BR" dirty="0"/>
              <a:t>   0010</a:t>
            </a:r>
            <a:r>
              <a:rPr lang="pt-BR" b="1" dirty="0"/>
              <a:t>AA08</a:t>
            </a:r>
            <a:r>
              <a:rPr lang="pt-BR" dirty="0"/>
              <a:t>  0010</a:t>
            </a:r>
            <a:r>
              <a:rPr lang="pt-BR" b="1" dirty="0"/>
              <a:t>AA0C</a:t>
            </a:r>
            <a:r>
              <a:rPr lang="pt-BR" dirty="0"/>
              <a:t>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33BC15B-0470-4607-BAAA-E377FA410AD5}"/>
              </a:ext>
            </a:extLst>
          </p:cNvPr>
          <p:cNvSpPr txBox="1"/>
          <p:nvPr/>
        </p:nvSpPr>
        <p:spPr>
          <a:xfrm>
            <a:off x="3754796" y="1201356"/>
            <a:ext cx="45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0010</a:t>
            </a:r>
            <a:r>
              <a:rPr lang="pt-BR" b="1" dirty="0">
                <a:solidFill>
                  <a:srgbClr val="FF0000"/>
                </a:solidFill>
              </a:rPr>
              <a:t>AA00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1A1C72A-8CB8-4FDD-8677-1D9E24F9A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4" y="3559556"/>
            <a:ext cx="5152158" cy="1134420"/>
          </a:xfrm>
          <a:prstGeom prst="rect">
            <a:avLst/>
          </a:prstGeom>
        </p:spPr>
      </p:pic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F8D9537F-663A-406A-8F4B-BFDFC57225E8}"/>
              </a:ext>
            </a:extLst>
          </p:cNvPr>
          <p:cNvCxnSpPr>
            <a:cxnSpLocks/>
          </p:cNvCxnSpPr>
          <p:nvPr/>
        </p:nvCxnSpPr>
        <p:spPr>
          <a:xfrm flipV="1">
            <a:off x="4769946" y="1308219"/>
            <a:ext cx="458131" cy="635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D28392-CC3C-4578-B189-72BFE11D9668}"/>
              </a:ext>
            </a:extLst>
          </p:cNvPr>
          <p:cNvSpPr txBox="1"/>
          <p:nvPr/>
        </p:nvSpPr>
        <p:spPr>
          <a:xfrm>
            <a:off x="3795519" y="2036836"/>
            <a:ext cx="45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0060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FF10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76AA5-8244-4E94-ADBC-DD2CEEF85AB5}"/>
              </a:ext>
            </a:extLst>
          </p:cNvPr>
          <p:cNvSpPr txBox="1"/>
          <p:nvPr/>
        </p:nvSpPr>
        <p:spPr>
          <a:xfrm>
            <a:off x="5190447" y="2546023"/>
            <a:ext cx="4236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0060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FF10</a:t>
            </a:r>
            <a:r>
              <a:rPr lang="pt-BR" dirty="0"/>
              <a:t>   0060</a:t>
            </a:r>
            <a:r>
              <a:rPr lang="pt-BR" b="1" dirty="0"/>
              <a:t>FF14</a:t>
            </a:r>
            <a:r>
              <a:rPr lang="pt-BR" dirty="0"/>
              <a:t>   0060</a:t>
            </a:r>
            <a:r>
              <a:rPr lang="pt-BR" b="1" dirty="0"/>
              <a:t>FF18</a:t>
            </a:r>
            <a:r>
              <a:rPr lang="pt-BR" dirty="0"/>
              <a:t>  0060</a:t>
            </a:r>
            <a:r>
              <a:rPr lang="pt-BR" b="1" dirty="0"/>
              <a:t>FF1C</a:t>
            </a:r>
            <a:r>
              <a:rPr lang="pt-BR" dirty="0"/>
              <a:t>  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50C5F2DE-4544-4D8A-AAC4-3088EA9CF7B6}"/>
              </a:ext>
            </a:extLst>
          </p:cNvPr>
          <p:cNvCxnSpPr>
            <a:cxnSpLocks/>
          </p:cNvCxnSpPr>
          <p:nvPr/>
        </p:nvCxnSpPr>
        <p:spPr>
          <a:xfrm>
            <a:off x="4745529" y="2177070"/>
            <a:ext cx="482548" cy="4687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B143BFEF-5010-4508-B8ED-18524D2B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2954125"/>
            <a:ext cx="3912414" cy="118715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4F595D1D-00B2-4513-9DCD-5A0A035E7F85}"/>
              </a:ext>
            </a:extLst>
          </p:cNvPr>
          <p:cNvSpPr txBox="1"/>
          <p:nvPr/>
        </p:nvSpPr>
        <p:spPr>
          <a:xfrm>
            <a:off x="5257055" y="4070304"/>
            <a:ext cx="432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0120</a:t>
            </a:r>
            <a:r>
              <a:rPr lang="pt-BR" b="1" dirty="0">
                <a:solidFill>
                  <a:srgbClr val="00B0F0"/>
                </a:solidFill>
              </a:rPr>
              <a:t>FFA0</a:t>
            </a:r>
            <a:r>
              <a:rPr lang="pt-BR" dirty="0"/>
              <a:t>  0120</a:t>
            </a:r>
            <a:r>
              <a:rPr lang="pt-BR" b="1" dirty="0"/>
              <a:t>FFA4</a:t>
            </a:r>
            <a:r>
              <a:rPr lang="pt-BR" dirty="0"/>
              <a:t>  0120</a:t>
            </a:r>
            <a:r>
              <a:rPr lang="pt-BR" b="1" dirty="0"/>
              <a:t>FFA8</a:t>
            </a:r>
            <a:r>
              <a:rPr lang="pt-BR" dirty="0"/>
              <a:t>  0120</a:t>
            </a:r>
            <a:r>
              <a:rPr lang="pt-BR" b="1" dirty="0"/>
              <a:t>FFAC</a:t>
            </a:r>
            <a:r>
              <a:rPr lang="pt-BR" dirty="0"/>
              <a:t>  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B116397-D580-46F7-96C8-D9D8734C9530}"/>
              </a:ext>
            </a:extLst>
          </p:cNvPr>
          <p:cNvCxnSpPr>
            <a:cxnSpLocks/>
          </p:cNvCxnSpPr>
          <p:nvPr/>
        </p:nvCxnSpPr>
        <p:spPr>
          <a:xfrm>
            <a:off x="4538949" y="3184169"/>
            <a:ext cx="771181" cy="979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75DD70-2866-45DE-97F7-A0F77C90E4C9}"/>
              </a:ext>
            </a:extLst>
          </p:cNvPr>
          <p:cNvSpPr/>
          <p:nvPr/>
        </p:nvSpPr>
        <p:spPr>
          <a:xfrm>
            <a:off x="29892" y="4080972"/>
            <a:ext cx="5202161" cy="613004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58EBEAC-73BC-4432-AA1D-4EDA36C25ACA}"/>
              </a:ext>
            </a:extLst>
          </p:cNvPr>
          <p:cNvSpPr txBox="1"/>
          <p:nvPr/>
        </p:nvSpPr>
        <p:spPr>
          <a:xfrm>
            <a:off x="3754796" y="2854358"/>
            <a:ext cx="45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0120</a:t>
            </a:r>
            <a:r>
              <a:rPr lang="pt-BR" b="1" dirty="0">
                <a:solidFill>
                  <a:srgbClr val="00B0F0"/>
                </a:solidFill>
              </a:rPr>
              <a:t>FFA0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91FED8E-AA52-4586-A844-22D05E2527E3}"/>
              </a:ext>
            </a:extLst>
          </p:cNvPr>
          <p:cNvSpPr txBox="1"/>
          <p:nvPr/>
        </p:nvSpPr>
        <p:spPr>
          <a:xfrm>
            <a:off x="693618" y="754747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3000</a:t>
            </a:r>
            <a:r>
              <a:rPr lang="pt-BR" b="1" dirty="0"/>
              <a:t>EE10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5553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edondar Retângulo em um Canto Diagonal 8">
            <a:extLst>
              <a:ext uri="{FF2B5EF4-FFF2-40B4-BE49-F238E27FC236}">
                <a16:creationId xmlns:a16="http://schemas.microsoft.com/office/drawing/2014/main" id="{E72368D9-9DA7-4286-8A75-1D9D39E7CEDB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  <p:sp>
        <p:nvSpPr>
          <p:cNvPr id="11" name="Google Shape;374;g1ddc48f22e2_1_1">
            <a:extLst>
              <a:ext uri="{FF2B5EF4-FFF2-40B4-BE49-F238E27FC236}">
                <a16:creationId xmlns:a16="http://schemas.microsoft.com/office/drawing/2014/main" id="{E46AA075-521C-4B8E-8FE3-A92F8CB2840C}"/>
              </a:ext>
            </a:extLst>
          </p:cNvPr>
          <p:cNvSpPr txBox="1">
            <a:spLocks/>
          </p:cNvSpPr>
          <p:nvPr/>
        </p:nvSpPr>
        <p:spPr>
          <a:xfrm>
            <a:off x="848046" y="1761238"/>
            <a:ext cx="7866547" cy="198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0" algn="just"/>
            <a:r>
              <a:rPr lang="pt-BR" sz="3600" b="1" dirty="0">
                <a:latin typeface="Calibri" panose="020F0502020204030204" pitchFamily="34" charset="0"/>
                <a:cs typeface="Calibri" panose="020F0502020204030204" pitchFamily="34" charset="0"/>
              </a:rPr>
              <a:t>Não esqueça</a:t>
            </a:r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 de liberar a memória alocada!</a:t>
            </a:r>
          </a:p>
          <a:p>
            <a:pPr marL="95250" algn="just"/>
            <a:r>
              <a:rPr lang="pt-BR" sz="3600" dirty="0">
                <a:latin typeface="Calibri" panose="020F0502020204030204" pitchFamily="34" charset="0"/>
                <a:cs typeface="Calibri" panose="020F0502020204030204" pitchFamily="34" charset="0"/>
              </a:rPr>
              <a:t>Utilize engenharia reversa, ou seja, processo inverso da alocação.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AFB5B11-C743-445D-A3A3-B927E6FF2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1" y="-106353"/>
            <a:ext cx="2279423" cy="79809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FEF908B-F901-40CC-88CA-48C6EB8EFC16}"/>
              </a:ext>
            </a:extLst>
          </p:cNvPr>
          <p:cNvSpPr/>
          <p:nvPr/>
        </p:nvSpPr>
        <p:spPr>
          <a:xfrm>
            <a:off x="3476848" y="-106353"/>
            <a:ext cx="5655572" cy="640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35000" rtlCol="0" anchor="t" anchorCtr="1">
            <a:noAutofit/>
          </a:bodyPr>
          <a:lstStyle/>
          <a:p>
            <a:r>
              <a:rPr lang="pt-BR" sz="2100" dirty="0">
                <a:solidFill>
                  <a:schemeClr val="accent1"/>
                </a:solidFill>
                <a:latin typeface="Eras Bold ITC" panose="020B0907030504020204" pitchFamily="34" charset="0"/>
              </a:rPr>
              <a:t>Estrutura de Dados – Alocação Dinâmica </a:t>
            </a:r>
          </a:p>
          <a:p>
            <a:pPr algn="ctr"/>
            <a:endParaRPr lang="pt-BR" sz="105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65EBF7-6654-4E81-8825-590691F04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758" y="2870791"/>
            <a:ext cx="2113407" cy="227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752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32788F40-A385-41F7-AE90-9037309A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1433999"/>
            <a:ext cx="3912414" cy="118715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94C1A9-A4C3-45E2-B396-1BDC2A98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505" y="379689"/>
            <a:ext cx="1578613" cy="28326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A52DCC-1AD3-4BC9-820B-E56456D460FA}"/>
              </a:ext>
            </a:extLst>
          </p:cNvPr>
          <p:cNvSpPr txBox="1"/>
          <p:nvPr/>
        </p:nvSpPr>
        <p:spPr>
          <a:xfrm>
            <a:off x="4034185" y="651617"/>
            <a:ext cx="876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7025EF-BF2E-4749-8138-DA248F7B2F59}"/>
              </a:ext>
            </a:extLst>
          </p:cNvPr>
          <p:cNvSpPr txBox="1"/>
          <p:nvPr/>
        </p:nvSpPr>
        <p:spPr>
          <a:xfrm>
            <a:off x="2837963" y="626993"/>
            <a:ext cx="13812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3000EE10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3000EE14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3000EE18</a:t>
            </a:r>
          </a:p>
          <a:p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6BABBA6-446B-4BB7-A9C9-7713DAA6578C}"/>
              </a:ext>
            </a:extLst>
          </p:cNvPr>
          <p:cNvCxnSpPr>
            <a:cxnSpLocks/>
          </p:cNvCxnSpPr>
          <p:nvPr/>
        </p:nvCxnSpPr>
        <p:spPr>
          <a:xfrm flipV="1">
            <a:off x="1674311" y="886602"/>
            <a:ext cx="1248444" cy="225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8321D1A1-8123-4716-8281-9F273A538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11018"/>
            <a:ext cx="3912414" cy="118715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651D80-91CA-4287-B31B-A18A1EDF3197}"/>
              </a:ext>
            </a:extLst>
          </p:cNvPr>
          <p:cNvSpPr txBox="1"/>
          <p:nvPr/>
        </p:nvSpPr>
        <p:spPr>
          <a:xfrm>
            <a:off x="5174250" y="1145438"/>
            <a:ext cx="4179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0010</a:t>
            </a:r>
            <a:r>
              <a:rPr lang="pt-BR" b="1" dirty="0">
                <a:solidFill>
                  <a:srgbClr val="FF0000"/>
                </a:solidFill>
              </a:rPr>
              <a:t>AA00</a:t>
            </a:r>
            <a:r>
              <a:rPr lang="pt-BR" dirty="0"/>
              <a:t>  0010</a:t>
            </a:r>
            <a:r>
              <a:rPr lang="pt-BR" b="1" dirty="0"/>
              <a:t>AA04</a:t>
            </a:r>
            <a:r>
              <a:rPr lang="pt-BR" dirty="0"/>
              <a:t>   0010</a:t>
            </a:r>
            <a:r>
              <a:rPr lang="pt-BR" b="1" dirty="0"/>
              <a:t>AA08</a:t>
            </a:r>
            <a:r>
              <a:rPr lang="pt-BR" dirty="0"/>
              <a:t>  0010</a:t>
            </a:r>
            <a:r>
              <a:rPr lang="pt-BR" b="1" dirty="0"/>
              <a:t>AA0C</a:t>
            </a:r>
            <a:r>
              <a:rPr lang="pt-BR" dirty="0"/>
              <a:t>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DD28392-CC3C-4578-B189-72BFE11D9668}"/>
              </a:ext>
            </a:extLst>
          </p:cNvPr>
          <p:cNvSpPr txBox="1"/>
          <p:nvPr/>
        </p:nvSpPr>
        <p:spPr>
          <a:xfrm>
            <a:off x="3795519" y="2036836"/>
            <a:ext cx="45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0060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FF10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76AA5-8244-4E94-ADBC-DD2CEEF85AB5}"/>
              </a:ext>
            </a:extLst>
          </p:cNvPr>
          <p:cNvSpPr txBox="1"/>
          <p:nvPr/>
        </p:nvSpPr>
        <p:spPr>
          <a:xfrm>
            <a:off x="5190447" y="2546023"/>
            <a:ext cx="4236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0060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FF10</a:t>
            </a:r>
            <a:r>
              <a:rPr lang="pt-BR" dirty="0"/>
              <a:t>   0060</a:t>
            </a:r>
            <a:r>
              <a:rPr lang="pt-BR" b="1" dirty="0"/>
              <a:t>FF14</a:t>
            </a:r>
            <a:r>
              <a:rPr lang="pt-BR" dirty="0"/>
              <a:t>   0060</a:t>
            </a:r>
            <a:r>
              <a:rPr lang="pt-BR" b="1" dirty="0"/>
              <a:t>FF18</a:t>
            </a:r>
            <a:r>
              <a:rPr lang="pt-BR" dirty="0"/>
              <a:t>  0060</a:t>
            </a:r>
            <a:r>
              <a:rPr lang="pt-BR" b="1" dirty="0"/>
              <a:t>FF1C</a:t>
            </a:r>
            <a:r>
              <a:rPr lang="pt-BR" dirty="0"/>
              <a:t>  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50C5F2DE-4544-4D8A-AAC4-3088EA9CF7B6}"/>
              </a:ext>
            </a:extLst>
          </p:cNvPr>
          <p:cNvCxnSpPr>
            <a:cxnSpLocks/>
          </p:cNvCxnSpPr>
          <p:nvPr/>
        </p:nvCxnSpPr>
        <p:spPr>
          <a:xfrm>
            <a:off x="4745529" y="2177070"/>
            <a:ext cx="482548" cy="4687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B143BFEF-5010-4508-B8ED-18524D2B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2954125"/>
            <a:ext cx="3912414" cy="118715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4F595D1D-00B2-4513-9DCD-5A0A035E7F85}"/>
              </a:ext>
            </a:extLst>
          </p:cNvPr>
          <p:cNvSpPr txBox="1"/>
          <p:nvPr/>
        </p:nvSpPr>
        <p:spPr>
          <a:xfrm>
            <a:off x="5257055" y="4070304"/>
            <a:ext cx="432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0120</a:t>
            </a:r>
            <a:r>
              <a:rPr lang="pt-BR" b="1" dirty="0">
                <a:solidFill>
                  <a:srgbClr val="00B0F0"/>
                </a:solidFill>
              </a:rPr>
              <a:t>FFA0</a:t>
            </a:r>
            <a:r>
              <a:rPr lang="pt-BR" dirty="0"/>
              <a:t>  0120</a:t>
            </a:r>
            <a:r>
              <a:rPr lang="pt-BR" b="1" dirty="0"/>
              <a:t>FFA4</a:t>
            </a:r>
            <a:r>
              <a:rPr lang="pt-BR" dirty="0"/>
              <a:t>  0120</a:t>
            </a:r>
            <a:r>
              <a:rPr lang="pt-BR" b="1" dirty="0"/>
              <a:t>FFA8</a:t>
            </a:r>
            <a:r>
              <a:rPr lang="pt-BR" dirty="0"/>
              <a:t>  0120</a:t>
            </a:r>
            <a:r>
              <a:rPr lang="pt-BR" b="1" dirty="0"/>
              <a:t>FFAC</a:t>
            </a:r>
            <a:r>
              <a:rPr lang="pt-BR" dirty="0"/>
              <a:t>  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B116397-D580-46F7-96C8-D9D8734C9530}"/>
              </a:ext>
            </a:extLst>
          </p:cNvPr>
          <p:cNvCxnSpPr>
            <a:cxnSpLocks/>
          </p:cNvCxnSpPr>
          <p:nvPr/>
        </p:nvCxnSpPr>
        <p:spPr>
          <a:xfrm>
            <a:off x="4538949" y="3184169"/>
            <a:ext cx="771181" cy="979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58EBEAC-73BC-4432-AA1D-4EDA36C25ACA}"/>
              </a:ext>
            </a:extLst>
          </p:cNvPr>
          <p:cNvSpPr txBox="1"/>
          <p:nvPr/>
        </p:nvSpPr>
        <p:spPr>
          <a:xfrm>
            <a:off x="3754796" y="2854358"/>
            <a:ext cx="45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0120</a:t>
            </a:r>
            <a:r>
              <a:rPr lang="pt-BR" b="1" dirty="0">
                <a:solidFill>
                  <a:srgbClr val="00B0F0"/>
                </a:solidFill>
              </a:rPr>
              <a:t>FFA0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91FED8E-AA52-4586-A844-22D05E2527E3}"/>
              </a:ext>
            </a:extLst>
          </p:cNvPr>
          <p:cNvSpPr txBox="1"/>
          <p:nvPr/>
        </p:nvSpPr>
        <p:spPr>
          <a:xfrm>
            <a:off x="693618" y="754747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3000</a:t>
            </a:r>
            <a:r>
              <a:rPr lang="pt-BR" b="1" dirty="0"/>
              <a:t>EE10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3A987A6-4E6D-476F-8857-B71F4FEE3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50" y="3138122"/>
            <a:ext cx="4218166" cy="188617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2D24A24-0AE7-4306-95A0-F67602E4E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344" y="85249"/>
            <a:ext cx="1400000" cy="1447619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7C46301E-CB00-4482-897B-10733AD9E024}"/>
              </a:ext>
            </a:extLst>
          </p:cNvPr>
          <p:cNvSpPr/>
          <p:nvPr/>
        </p:nvSpPr>
        <p:spPr>
          <a:xfrm>
            <a:off x="134794" y="3344559"/>
            <a:ext cx="4404156" cy="85725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Arredondar Retângulo em um Canto Diagonal 8">
            <a:extLst>
              <a:ext uri="{FF2B5EF4-FFF2-40B4-BE49-F238E27FC236}">
                <a16:creationId xmlns:a16="http://schemas.microsoft.com/office/drawing/2014/main" id="{E90B78E5-CD58-473E-BA7A-5B9629E69AE5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706963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32788F40-A385-41F7-AE90-9037309AE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1433999"/>
            <a:ext cx="3912414" cy="118715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94C1A9-A4C3-45E2-B396-1BDC2A98B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505" y="379689"/>
            <a:ext cx="1578613" cy="28326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A52DCC-1AD3-4BC9-820B-E56456D460FA}"/>
              </a:ext>
            </a:extLst>
          </p:cNvPr>
          <p:cNvSpPr txBox="1"/>
          <p:nvPr/>
        </p:nvSpPr>
        <p:spPr>
          <a:xfrm>
            <a:off x="4034185" y="651617"/>
            <a:ext cx="876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7025EF-BF2E-4749-8138-DA248F7B2F59}"/>
              </a:ext>
            </a:extLst>
          </p:cNvPr>
          <p:cNvSpPr txBox="1"/>
          <p:nvPr/>
        </p:nvSpPr>
        <p:spPr>
          <a:xfrm>
            <a:off x="2837963" y="626993"/>
            <a:ext cx="13812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3000EE10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3000EE14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3000EE18</a:t>
            </a:r>
          </a:p>
          <a:p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6BABBA6-446B-4BB7-A9C9-7713DAA6578C}"/>
              </a:ext>
            </a:extLst>
          </p:cNvPr>
          <p:cNvCxnSpPr>
            <a:cxnSpLocks/>
          </p:cNvCxnSpPr>
          <p:nvPr/>
        </p:nvCxnSpPr>
        <p:spPr>
          <a:xfrm flipV="1">
            <a:off x="1674311" y="886602"/>
            <a:ext cx="1248444" cy="225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76AA5-8244-4E94-ADBC-DD2CEEF85AB5}"/>
              </a:ext>
            </a:extLst>
          </p:cNvPr>
          <p:cNvSpPr txBox="1"/>
          <p:nvPr/>
        </p:nvSpPr>
        <p:spPr>
          <a:xfrm>
            <a:off x="5190447" y="2546023"/>
            <a:ext cx="4236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0060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FF10</a:t>
            </a:r>
            <a:r>
              <a:rPr lang="pt-BR" dirty="0"/>
              <a:t>   0060</a:t>
            </a:r>
            <a:r>
              <a:rPr lang="pt-BR" b="1" dirty="0"/>
              <a:t>FF14</a:t>
            </a:r>
            <a:r>
              <a:rPr lang="pt-BR" dirty="0"/>
              <a:t>   0060</a:t>
            </a:r>
            <a:r>
              <a:rPr lang="pt-BR" b="1" dirty="0"/>
              <a:t>FF18</a:t>
            </a:r>
            <a:r>
              <a:rPr lang="pt-BR" dirty="0"/>
              <a:t>  0060</a:t>
            </a:r>
            <a:r>
              <a:rPr lang="pt-BR" b="1" dirty="0"/>
              <a:t>FF1C</a:t>
            </a:r>
            <a:r>
              <a:rPr lang="pt-BR" dirty="0"/>
              <a:t> 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143BFEF-5010-4508-B8ED-18524D2B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37" y="2954125"/>
            <a:ext cx="3912414" cy="118715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4F595D1D-00B2-4513-9DCD-5A0A035E7F85}"/>
              </a:ext>
            </a:extLst>
          </p:cNvPr>
          <p:cNvSpPr txBox="1"/>
          <p:nvPr/>
        </p:nvSpPr>
        <p:spPr>
          <a:xfrm>
            <a:off x="5257055" y="4070304"/>
            <a:ext cx="432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0120</a:t>
            </a:r>
            <a:r>
              <a:rPr lang="pt-BR" b="1" dirty="0">
                <a:solidFill>
                  <a:srgbClr val="00B0F0"/>
                </a:solidFill>
              </a:rPr>
              <a:t>FFA0</a:t>
            </a:r>
            <a:r>
              <a:rPr lang="pt-BR" dirty="0"/>
              <a:t>  0120</a:t>
            </a:r>
            <a:r>
              <a:rPr lang="pt-BR" b="1" dirty="0"/>
              <a:t>FFA4</a:t>
            </a:r>
            <a:r>
              <a:rPr lang="pt-BR" dirty="0"/>
              <a:t>  0120</a:t>
            </a:r>
            <a:r>
              <a:rPr lang="pt-BR" b="1" dirty="0"/>
              <a:t>FFA8</a:t>
            </a:r>
            <a:r>
              <a:rPr lang="pt-BR" dirty="0"/>
              <a:t>  0120</a:t>
            </a:r>
            <a:r>
              <a:rPr lang="pt-BR" b="1" dirty="0"/>
              <a:t>FFAC</a:t>
            </a:r>
            <a:r>
              <a:rPr lang="pt-BR" dirty="0"/>
              <a:t>  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B116397-D580-46F7-96C8-D9D8734C9530}"/>
              </a:ext>
            </a:extLst>
          </p:cNvPr>
          <p:cNvCxnSpPr>
            <a:cxnSpLocks/>
          </p:cNvCxnSpPr>
          <p:nvPr/>
        </p:nvCxnSpPr>
        <p:spPr>
          <a:xfrm>
            <a:off x="4538949" y="3184169"/>
            <a:ext cx="771181" cy="9791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58EBEAC-73BC-4432-AA1D-4EDA36C25ACA}"/>
              </a:ext>
            </a:extLst>
          </p:cNvPr>
          <p:cNvSpPr txBox="1"/>
          <p:nvPr/>
        </p:nvSpPr>
        <p:spPr>
          <a:xfrm>
            <a:off x="3754796" y="2854358"/>
            <a:ext cx="4527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0120</a:t>
            </a:r>
            <a:r>
              <a:rPr lang="pt-BR" b="1" dirty="0">
                <a:solidFill>
                  <a:srgbClr val="00B0F0"/>
                </a:solidFill>
              </a:rPr>
              <a:t>FFA0</a:t>
            </a:r>
            <a:endParaRPr lang="pt-BR" dirty="0">
              <a:solidFill>
                <a:srgbClr val="00B0F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91FED8E-AA52-4586-A844-22D05E2527E3}"/>
              </a:ext>
            </a:extLst>
          </p:cNvPr>
          <p:cNvSpPr txBox="1"/>
          <p:nvPr/>
        </p:nvSpPr>
        <p:spPr>
          <a:xfrm>
            <a:off x="693618" y="754747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3000</a:t>
            </a:r>
            <a:r>
              <a:rPr lang="pt-BR" b="1" dirty="0"/>
              <a:t>EE10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3A987A6-4E6D-476F-8857-B71F4FEE3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50" y="3138122"/>
            <a:ext cx="4218166" cy="1886172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7C46301E-CB00-4482-897B-10733AD9E024}"/>
              </a:ext>
            </a:extLst>
          </p:cNvPr>
          <p:cNvSpPr/>
          <p:nvPr/>
        </p:nvSpPr>
        <p:spPr>
          <a:xfrm>
            <a:off x="134794" y="3344559"/>
            <a:ext cx="4404156" cy="85725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A2896266-8FA4-47D0-BBBF-6AD218813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814" y="1615540"/>
            <a:ext cx="1400000" cy="1447619"/>
          </a:xfrm>
          <a:prstGeom prst="rect">
            <a:avLst/>
          </a:prstGeom>
        </p:spPr>
      </p:pic>
      <p:sp>
        <p:nvSpPr>
          <p:cNvPr id="35" name="Arredondar Retângulo em um Canto Diagonal 8">
            <a:extLst>
              <a:ext uri="{FF2B5EF4-FFF2-40B4-BE49-F238E27FC236}">
                <a16:creationId xmlns:a16="http://schemas.microsoft.com/office/drawing/2014/main" id="{E90B78E5-CD58-473E-BA7A-5B9629E69AE5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6803348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3C39B1FE-8C10-488D-B1F5-C679EAEAD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87" y="278218"/>
            <a:ext cx="1437122" cy="770820"/>
          </a:xfrm>
          <a:prstGeom prst="rect">
            <a:avLst/>
          </a:prstGeom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95EB3866-8682-4A63-A81B-B9BC49214F65}"/>
              </a:ext>
            </a:extLst>
          </p:cNvPr>
          <p:cNvSpPr txBox="1"/>
          <p:nvPr/>
        </p:nvSpPr>
        <p:spPr>
          <a:xfrm>
            <a:off x="646916" y="1000442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0000BB08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A94C1A9-A4C3-45E2-B396-1BDC2A98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05" y="379689"/>
            <a:ext cx="1578613" cy="28326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BA52DCC-1AD3-4BC9-820B-E56456D460FA}"/>
              </a:ext>
            </a:extLst>
          </p:cNvPr>
          <p:cNvSpPr txBox="1"/>
          <p:nvPr/>
        </p:nvSpPr>
        <p:spPr>
          <a:xfrm>
            <a:off x="4034185" y="651617"/>
            <a:ext cx="8768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</a:p>
          <a:p>
            <a:r>
              <a:rPr lang="pt-BR" sz="5400" dirty="0"/>
              <a:t>*</a:t>
            </a:r>
            <a:endParaRPr lang="pt-BR" sz="28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7025EF-BF2E-4749-8138-DA248F7B2F59}"/>
              </a:ext>
            </a:extLst>
          </p:cNvPr>
          <p:cNvSpPr txBox="1"/>
          <p:nvPr/>
        </p:nvSpPr>
        <p:spPr>
          <a:xfrm>
            <a:off x="2837963" y="626993"/>
            <a:ext cx="13812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3000EE10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3000EE14</a:t>
            </a:r>
          </a:p>
          <a:p>
            <a:endParaRPr lang="pt-BR" dirty="0"/>
          </a:p>
          <a:p>
            <a:endParaRPr lang="pt-BR" sz="1100" dirty="0"/>
          </a:p>
          <a:p>
            <a:endParaRPr lang="pt-BR" dirty="0"/>
          </a:p>
          <a:p>
            <a:r>
              <a:rPr lang="pt-BR" dirty="0"/>
              <a:t>3000EE18</a:t>
            </a:r>
          </a:p>
          <a:p>
            <a:endParaRPr lang="pt-BR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C6BABBA6-446B-4BB7-A9C9-7713DAA6578C}"/>
              </a:ext>
            </a:extLst>
          </p:cNvPr>
          <p:cNvCxnSpPr>
            <a:cxnSpLocks/>
          </p:cNvCxnSpPr>
          <p:nvPr/>
        </p:nvCxnSpPr>
        <p:spPr>
          <a:xfrm flipV="1">
            <a:off x="1674311" y="886602"/>
            <a:ext cx="1248444" cy="225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B143BFEF-5010-4508-B8ED-18524D2B2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137" y="2954125"/>
            <a:ext cx="3912414" cy="118715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4F595D1D-00B2-4513-9DCD-5A0A035E7F85}"/>
              </a:ext>
            </a:extLst>
          </p:cNvPr>
          <p:cNvSpPr txBox="1"/>
          <p:nvPr/>
        </p:nvSpPr>
        <p:spPr>
          <a:xfrm>
            <a:off x="5257055" y="4070304"/>
            <a:ext cx="432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B0F0"/>
                </a:solidFill>
              </a:rPr>
              <a:t>0120</a:t>
            </a:r>
            <a:r>
              <a:rPr lang="pt-BR" b="1" dirty="0">
                <a:solidFill>
                  <a:srgbClr val="00B0F0"/>
                </a:solidFill>
              </a:rPr>
              <a:t>FFA0</a:t>
            </a:r>
            <a:r>
              <a:rPr lang="pt-BR" dirty="0"/>
              <a:t>  0120</a:t>
            </a:r>
            <a:r>
              <a:rPr lang="pt-BR" b="1" dirty="0"/>
              <a:t>FFA4</a:t>
            </a:r>
            <a:r>
              <a:rPr lang="pt-BR" dirty="0"/>
              <a:t>  0120</a:t>
            </a:r>
            <a:r>
              <a:rPr lang="pt-BR" b="1" dirty="0"/>
              <a:t>FFA8</a:t>
            </a:r>
            <a:r>
              <a:rPr lang="pt-BR" dirty="0"/>
              <a:t>  0120</a:t>
            </a:r>
            <a:r>
              <a:rPr lang="pt-BR" b="1" dirty="0"/>
              <a:t>FFAC</a:t>
            </a:r>
            <a:r>
              <a:rPr lang="pt-BR" dirty="0"/>
              <a:t>  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91FED8E-AA52-4586-A844-22D05E2527E3}"/>
              </a:ext>
            </a:extLst>
          </p:cNvPr>
          <p:cNvSpPr txBox="1"/>
          <p:nvPr/>
        </p:nvSpPr>
        <p:spPr>
          <a:xfrm>
            <a:off x="693618" y="754747"/>
            <a:ext cx="1748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3000</a:t>
            </a:r>
            <a:r>
              <a:rPr lang="pt-BR" b="1" dirty="0"/>
              <a:t>EE10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A3A987A6-4E6D-476F-8857-B71F4FEE38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50" y="3138122"/>
            <a:ext cx="4218166" cy="1886172"/>
          </a:xfrm>
          <a:prstGeom prst="rect">
            <a:avLst/>
          </a:prstGeom>
        </p:spPr>
      </p:pic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7C46301E-CB00-4482-897B-10733AD9E024}"/>
              </a:ext>
            </a:extLst>
          </p:cNvPr>
          <p:cNvSpPr/>
          <p:nvPr/>
        </p:nvSpPr>
        <p:spPr>
          <a:xfrm>
            <a:off x="134794" y="3344559"/>
            <a:ext cx="4404156" cy="857253"/>
          </a:xfrm>
          <a:prstGeom prst="roundRect">
            <a:avLst/>
          </a:prstGeom>
          <a:solidFill>
            <a:schemeClr val="accent1">
              <a:alpha val="27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5F9BA39F-E07F-4951-A5E8-D971AE4294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961" y="3042453"/>
            <a:ext cx="1400000" cy="1447619"/>
          </a:xfrm>
          <a:prstGeom prst="rect">
            <a:avLst/>
          </a:prstGeom>
        </p:spPr>
      </p:pic>
      <p:sp>
        <p:nvSpPr>
          <p:cNvPr id="35" name="Arredondar Retângulo em um Canto Diagonal 8">
            <a:extLst>
              <a:ext uri="{FF2B5EF4-FFF2-40B4-BE49-F238E27FC236}">
                <a16:creationId xmlns:a16="http://schemas.microsoft.com/office/drawing/2014/main" id="{E90B78E5-CD58-473E-BA7A-5B9629E69AE5}"/>
              </a:ext>
            </a:extLst>
          </p:cNvPr>
          <p:cNvSpPr/>
          <p:nvPr/>
        </p:nvSpPr>
        <p:spPr>
          <a:xfrm>
            <a:off x="50282" y="4843308"/>
            <a:ext cx="2459002" cy="273844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chemeClr val="accent1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350" dirty="0">
                <a:solidFill>
                  <a:schemeClr val="bg1"/>
                </a:solidFill>
              </a:rPr>
              <a:t>Professor Alexandre Moreno</a:t>
            </a:r>
          </a:p>
        </p:txBody>
      </p:sp>
    </p:spTree>
    <p:extLst>
      <p:ext uri="{BB962C8B-B14F-4D97-AF65-F5344CB8AC3E}">
        <p14:creationId xmlns:p14="http://schemas.microsoft.com/office/powerpoint/2010/main" val="18751069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8515</TotalTime>
  <Words>3712</Words>
  <Application>Microsoft Office PowerPoint</Application>
  <PresentationFormat>Apresentação na tela (16:9)</PresentationFormat>
  <Paragraphs>655</Paragraphs>
  <Slides>132</Slides>
  <Notes>112</Notes>
  <HiddenSlides>0</HiddenSlides>
  <MMClips>1</MMClips>
  <ScaleCrop>false</ScaleCrop>
  <HeadingPairs>
    <vt:vector size="8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132</vt:i4>
      </vt:variant>
    </vt:vector>
  </HeadingPairs>
  <TitlesOfParts>
    <vt:vector size="145" baseType="lpstr">
      <vt:lpstr>Noto Sans Symbols</vt:lpstr>
      <vt:lpstr>Calibri</vt:lpstr>
      <vt:lpstr>Franklin Gothic</vt:lpstr>
      <vt:lpstr>Comfortaa</vt:lpstr>
      <vt:lpstr>Arial</vt:lpstr>
      <vt:lpstr>Eras Bold ITC</vt:lpstr>
      <vt:lpstr>Courier New</vt:lpstr>
      <vt:lpstr>Play</vt:lpstr>
      <vt:lpstr>Hobo Std</vt:lpstr>
      <vt:lpstr>-apple-system</vt:lpstr>
      <vt:lpstr>Libre Franklin</vt:lpstr>
      <vt:lpstr>Tema do Office</vt:lpstr>
      <vt:lpstr>Image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Em muitas situações é necessário alocar a memória em tempo de execução.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função calloc também serve para alocação dinâmica de memória.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Alocar um vetor dinâmico em linguagem C</vt:lpstr>
      <vt:lpstr>Apresentação do PowerPoint</vt:lpstr>
      <vt:lpstr>Apresentação do PowerPoint</vt:lpstr>
      <vt:lpstr>Aumentar o tamanho de um vetor.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Liberar a memória alocada dinamicamente.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Alocar uma matriz dinâmica em 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Percorrer uma matriz dinâmica com aritmética de ponteiros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Liberar a memória de uma matriz dinâmica</vt:lpstr>
      <vt:lpstr>Apresentação do PowerPoint</vt:lpstr>
      <vt:lpstr>Apresentação do PowerPoint</vt:lpstr>
      <vt:lpstr>Apresentação do PowerPoint</vt:lpstr>
      <vt:lpstr>Apresentação do PowerPoint</vt:lpstr>
      <vt:lpstr>Matriz de strings (ponteiro de ponteiro de ponteiro)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Realocando um vetor ou uma matriz (realloc)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Giusti da Silva</dc:creator>
  <cp:lastModifiedBy>Alexandre Moreno</cp:lastModifiedBy>
  <cp:revision>66</cp:revision>
  <dcterms:created xsi:type="dcterms:W3CDTF">2022-10-20T14:56:15Z</dcterms:created>
  <dcterms:modified xsi:type="dcterms:W3CDTF">2025-04-12T18:00:42Z</dcterms:modified>
</cp:coreProperties>
</file>